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8" r:id="rId2"/>
    <p:sldId id="297" r:id="rId3"/>
    <p:sldId id="298" r:id="rId4"/>
    <p:sldId id="299" r:id="rId5"/>
    <p:sldId id="275" r:id="rId6"/>
    <p:sldId id="259" r:id="rId7"/>
    <p:sldId id="260" r:id="rId8"/>
    <p:sldId id="261" r:id="rId9"/>
    <p:sldId id="271" r:id="rId10"/>
    <p:sldId id="270" r:id="rId11"/>
    <p:sldId id="273" r:id="rId12"/>
    <p:sldId id="300" r:id="rId13"/>
    <p:sldId id="272" r:id="rId14"/>
    <p:sldId id="276" r:id="rId15"/>
    <p:sldId id="274" r:id="rId16"/>
    <p:sldId id="301" r:id="rId17"/>
    <p:sldId id="302" r:id="rId18"/>
    <p:sldId id="303" r:id="rId19"/>
    <p:sldId id="304" r:id="rId20"/>
    <p:sldId id="285" r:id="rId21"/>
    <p:sldId id="289" r:id="rId22"/>
    <p:sldId id="290" r:id="rId23"/>
    <p:sldId id="294" r:id="rId24"/>
    <p:sldId id="295" r:id="rId25"/>
    <p:sldId id="279" r:id="rId26"/>
    <p:sldId id="280" r:id="rId27"/>
    <p:sldId id="281" r:id="rId28"/>
    <p:sldId id="296" r:id="rId29"/>
    <p:sldId id="282" r:id="rId30"/>
    <p:sldId id="284" r:id="rId31"/>
    <p:sldId id="283" r:id="rId32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23" autoAdjust="0"/>
    <p:restoredTop sz="94660"/>
  </p:normalViewPr>
  <p:slideViewPr>
    <p:cSldViewPr>
      <p:cViewPr varScale="1">
        <p:scale>
          <a:sx n="79" d="100"/>
          <a:sy n="79" d="100"/>
        </p:scale>
        <p:origin x="1517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87B08E-60CA-461A-ABBF-C011FA8238DD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504AF4-5B35-43D9-BF78-F90FC4C4B39E}">
      <dgm:prSet phldrT="[Text]"/>
      <dgm:spPr>
        <a:solidFill>
          <a:schemeClr val="accent1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err="1">
              <a:solidFill>
                <a:schemeClr val="bg1"/>
              </a:solidFill>
            </a:rPr>
            <a:t>Regiun</a:t>
          </a:r>
          <a:r>
            <a:rPr lang="ro-RO" dirty="0">
              <a:solidFill>
                <a:schemeClr val="bg1"/>
              </a:solidFill>
            </a:rPr>
            <a:t>i</a:t>
          </a:r>
        </a:p>
        <a:p>
          <a:r>
            <a:rPr lang="ro-RO" dirty="0">
              <a:solidFill>
                <a:schemeClr val="bg1"/>
              </a:solidFill>
            </a:rPr>
            <a:t>Implementare</a:t>
          </a:r>
        </a:p>
        <a:p>
          <a:r>
            <a:rPr lang="ro-RO" dirty="0">
              <a:solidFill>
                <a:schemeClr val="bg1"/>
              </a:solidFill>
            </a:rPr>
            <a:t>proiect</a:t>
          </a:r>
          <a:endParaRPr lang="en-US" dirty="0">
            <a:solidFill>
              <a:schemeClr val="bg1"/>
            </a:solidFill>
          </a:endParaRPr>
        </a:p>
      </dgm:t>
    </dgm:pt>
    <dgm:pt modelId="{0139B7E6-1B8C-4716-99FB-3D1C5E7A9EE3}" type="parTrans" cxnId="{AD3B9A6F-079E-47A2-A6A2-A5A4DDBECD4D}">
      <dgm:prSet/>
      <dgm:spPr/>
      <dgm:t>
        <a:bodyPr/>
        <a:lstStyle/>
        <a:p>
          <a:endParaRPr lang="en-US"/>
        </a:p>
      </dgm:t>
    </dgm:pt>
    <dgm:pt modelId="{57225807-9843-442C-922A-D6DEB2AD0ABF}" type="sibTrans" cxnId="{AD3B9A6F-079E-47A2-A6A2-A5A4DDBECD4D}">
      <dgm:prSet/>
      <dgm:spPr/>
      <dgm:t>
        <a:bodyPr/>
        <a:lstStyle/>
        <a:p>
          <a:endParaRPr lang="en-US"/>
        </a:p>
      </dgm:t>
    </dgm:pt>
    <dgm:pt modelId="{E8F4614E-4B32-4726-8912-2CB9E231E7CC}">
      <dgm:prSet phldrT="[Text]"/>
      <dgm:spPr/>
      <dgm:t>
        <a:bodyPr/>
        <a:lstStyle/>
        <a:p>
          <a:r>
            <a:rPr lang="ro-RO" dirty="0">
              <a:solidFill>
                <a:schemeClr val="tx1"/>
              </a:solidFill>
            </a:rPr>
            <a:t>Sud-Est</a:t>
          </a:r>
          <a:endParaRPr lang="en-US" dirty="0">
            <a:solidFill>
              <a:schemeClr val="tx1"/>
            </a:solidFill>
          </a:endParaRPr>
        </a:p>
      </dgm:t>
    </dgm:pt>
    <dgm:pt modelId="{9C3D7DC0-DD05-42BB-A75C-DCE5BA19D023}" type="parTrans" cxnId="{16D89E8B-1F8F-4181-BDA5-0BEB1CAB84FA}">
      <dgm:prSet/>
      <dgm:spPr/>
      <dgm:t>
        <a:bodyPr/>
        <a:lstStyle/>
        <a:p>
          <a:endParaRPr lang="en-US"/>
        </a:p>
      </dgm:t>
    </dgm:pt>
    <dgm:pt modelId="{13201C1E-2BCE-4E9A-A72B-5A055ACCE8FC}" type="sibTrans" cxnId="{16D89E8B-1F8F-4181-BDA5-0BEB1CAB84FA}">
      <dgm:prSet/>
      <dgm:spPr/>
      <dgm:t>
        <a:bodyPr/>
        <a:lstStyle/>
        <a:p>
          <a:endParaRPr lang="en-US"/>
        </a:p>
      </dgm:t>
    </dgm:pt>
    <dgm:pt modelId="{C52E5BF3-8584-4CC7-9902-892FC83C5D66}">
      <dgm:prSet phldrT="[Text]"/>
      <dgm:spPr/>
      <dgm:t>
        <a:bodyPr/>
        <a:lstStyle/>
        <a:p>
          <a:r>
            <a:rPr lang="ro-RO" dirty="0">
              <a:solidFill>
                <a:schemeClr val="tx1"/>
              </a:solidFill>
            </a:rPr>
            <a:t>Sud-Muntenia</a:t>
          </a:r>
          <a:endParaRPr lang="en-US" dirty="0">
            <a:solidFill>
              <a:schemeClr val="tx1"/>
            </a:solidFill>
          </a:endParaRPr>
        </a:p>
      </dgm:t>
    </dgm:pt>
    <dgm:pt modelId="{CF36BEE0-F6FF-4163-8C5D-A38EFBD34F89}" type="parTrans" cxnId="{CBA2042E-7573-4DCD-BDC2-78473E3BEBC3}">
      <dgm:prSet/>
      <dgm:spPr/>
      <dgm:t>
        <a:bodyPr/>
        <a:lstStyle/>
        <a:p>
          <a:endParaRPr lang="en-US"/>
        </a:p>
      </dgm:t>
    </dgm:pt>
    <dgm:pt modelId="{D401CA2E-0AF3-4899-965E-0AFC4FB5AE5D}" type="sibTrans" cxnId="{CBA2042E-7573-4DCD-BDC2-78473E3BEBC3}">
      <dgm:prSet/>
      <dgm:spPr/>
      <dgm:t>
        <a:bodyPr/>
        <a:lstStyle/>
        <a:p>
          <a:endParaRPr lang="en-US"/>
        </a:p>
      </dgm:t>
    </dgm:pt>
    <dgm:pt modelId="{55D67310-DB5D-4DC2-A6EA-36923929D3BB}">
      <dgm:prSet phldrT="[Text]"/>
      <dgm:spPr/>
      <dgm:t>
        <a:bodyPr/>
        <a:lstStyle/>
        <a:p>
          <a:r>
            <a:rPr lang="ro-RO" dirty="0">
              <a:solidFill>
                <a:schemeClr val="tx1"/>
              </a:solidFill>
            </a:rPr>
            <a:t>Sud-Vest Oltenia</a:t>
          </a:r>
          <a:endParaRPr lang="en-US" dirty="0">
            <a:solidFill>
              <a:schemeClr val="tx1"/>
            </a:solidFill>
          </a:endParaRPr>
        </a:p>
      </dgm:t>
    </dgm:pt>
    <dgm:pt modelId="{A32261B9-689D-41B5-8EEB-445B53131777}" type="parTrans" cxnId="{5A4F644A-28C8-4604-A280-B91DDE68D75A}">
      <dgm:prSet/>
      <dgm:spPr/>
      <dgm:t>
        <a:bodyPr/>
        <a:lstStyle/>
        <a:p>
          <a:endParaRPr lang="en-US"/>
        </a:p>
      </dgm:t>
    </dgm:pt>
    <dgm:pt modelId="{415637D2-4F88-43AC-85A0-054744CE9AC2}" type="sibTrans" cxnId="{5A4F644A-28C8-4604-A280-B91DDE68D75A}">
      <dgm:prSet/>
      <dgm:spPr/>
      <dgm:t>
        <a:bodyPr/>
        <a:lstStyle/>
        <a:p>
          <a:endParaRPr lang="en-US"/>
        </a:p>
      </dgm:t>
    </dgm:pt>
    <dgm:pt modelId="{B1236F0F-646F-4C2D-941E-DC00A3111297}">
      <dgm:prSet phldrT="[Text]"/>
      <dgm:spPr/>
      <dgm:t>
        <a:bodyPr/>
        <a:lstStyle/>
        <a:p>
          <a:r>
            <a:rPr lang="ro-RO" dirty="0">
              <a:solidFill>
                <a:schemeClr val="tx1"/>
              </a:solidFill>
            </a:rPr>
            <a:t>Vest</a:t>
          </a:r>
          <a:endParaRPr lang="en-US" dirty="0">
            <a:solidFill>
              <a:schemeClr val="tx1"/>
            </a:solidFill>
          </a:endParaRPr>
        </a:p>
      </dgm:t>
    </dgm:pt>
    <dgm:pt modelId="{07C1A3D3-43B1-423C-80CC-8861C6FFD1EB}" type="sibTrans" cxnId="{84EFDD59-0D9C-4A3F-8127-4DC2F7C46423}">
      <dgm:prSet/>
      <dgm:spPr/>
      <dgm:t>
        <a:bodyPr/>
        <a:lstStyle/>
        <a:p>
          <a:endParaRPr lang="en-US"/>
        </a:p>
      </dgm:t>
    </dgm:pt>
    <dgm:pt modelId="{8E0A0A38-79BB-4325-BD36-8B7FD2BC08FB}" type="parTrans" cxnId="{84EFDD59-0D9C-4A3F-8127-4DC2F7C46423}">
      <dgm:prSet/>
      <dgm:spPr/>
      <dgm:t>
        <a:bodyPr/>
        <a:lstStyle/>
        <a:p>
          <a:endParaRPr lang="en-US"/>
        </a:p>
      </dgm:t>
    </dgm:pt>
    <dgm:pt modelId="{884A9422-A197-45EE-B126-33339A258A3A}" type="pres">
      <dgm:prSet presAssocID="{DB87B08E-60CA-461A-ABBF-C011FA8238D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6F66158-8C95-4AB3-AEE1-08EDE904FD3F}" type="pres">
      <dgm:prSet presAssocID="{9B504AF4-5B35-43D9-BF78-F90FC4C4B39E}" presName="centerShape" presStyleLbl="node0" presStyleIdx="0" presStyleCnt="1" custScaleX="140241" custScaleY="124583"/>
      <dgm:spPr/>
    </dgm:pt>
    <dgm:pt modelId="{6A7F741F-56F3-475D-B783-B4948036AA3A}" type="pres">
      <dgm:prSet presAssocID="{8E0A0A38-79BB-4325-BD36-8B7FD2BC08FB}" presName="Name9" presStyleLbl="parChTrans1D2" presStyleIdx="0" presStyleCnt="4"/>
      <dgm:spPr/>
    </dgm:pt>
    <dgm:pt modelId="{3231D258-BE2D-4A5C-877B-7B02CACC3177}" type="pres">
      <dgm:prSet presAssocID="{8E0A0A38-79BB-4325-BD36-8B7FD2BC08FB}" presName="connTx" presStyleLbl="parChTrans1D2" presStyleIdx="0" presStyleCnt="4"/>
      <dgm:spPr/>
    </dgm:pt>
    <dgm:pt modelId="{D0368A38-BB66-4D5B-A976-7571535A9371}" type="pres">
      <dgm:prSet presAssocID="{B1236F0F-646F-4C2D-941E-DC00A3111297}" presName="node" presStyleLbl="node1" presStyleIdx="0" presStyleCnt="4" custScaleY="72672">
        <dgm:presLayoutVars>
          <dgm:bulletEnabled val="1"/>
        </dgm:presLayoutVars>
      </dgm:prSet>
      <dgm:spPr/>
    </dgm:pt>
    <dgm:pt modelId="{6F0F89EA-47AD-420E-A67C-7A406E75EC33}" type="pres">
      <dgm:prSet presAssocID="{9C3D7DC0-DD05-42BB-A75C-DCE5BA19D023}" presName="Name9" presStyleLbl="parChTrans1D2" presStyleIdx="1" presStyleCnt="4"/>
      <dgm:spPr/>
    </dgm:pt>
    <dgm:pt modelId="{2EB26044-FEAC-48F9-B9D7-14ACA23656DD}" type="pres">
      <dgm:prSet presAssocID="{9C3D7DC0-DD05-42BB-A75C-DCE5BA19D023}" presName="connTx" presStyleLbl="parChTrans1D2" presStyleIdx="1" presStyleCnt="4"/>
      <dgm:spPr/>
    </dgm:pt>
    <dgm:pt modelId="{6E08A416-D069-41A0-BA3A-16EFBBB5319C}" type="pres">
      <dgm:prSet presAssocID="{E8F4614E-4B32-4726-8912-2CB9E231E7CC}" presName="node" presStyleLbl="node1" presStyleIdx="1" presStyleCnt="4" custScaleY="64328">
        <dgm:presLayoutVars>
          <dgm:bulletEnabled val="1"/>
        </dgm:presLayoutVars>
      </dgm:prSet>
      <dgm:spPr/>
    </dgm:pt>
    <dgm:pt modelId="{211DEAED-E857-4F3B-B5E1-FE355D25BDBC}" type="pres">
      <dgm:prSet presAssocID="{CF36BEE0-F6FF-4163-8C5D-A38EFBD34F89}" presName="Name9" presStyleLbl="parChTrans1D2" presStyleIdx="2" presStyleCnt="4"/>
      <dgm:spPr/>
    </dgm:pt>
    <dgm:pt modelId="{C696FB80-D25D-4830-BA97-1C10F0C7525A}" type="pres">
      <dgm:prSet presAssocID="{CF36BEE0-F6FF-4163-8C5D-A38EFBD34F89}" presName="connTx" presStyleLbl="parChTrans1D2" presStyleIdx="2" presStyleCnt="4"/>
      <dgm:spPr/>
    </dgm:pt>
    <dgm:pt modelId="{E798C9F2-8540-4027-AC83-F7FBC3EDC802}" type="pres">
      <dgm:prSet presAssocID="{C52E5BF3-8584-4CC7-9902-892FC83C5D66}" presName="node" presStyleLbl="node1" presStyleIdx="2" presStyleCnt="4" custScaleY="64438">
        <dgm:presLayoutVars>
          <dgm:bulletEnabled val="1"/>
        </dgm:presLayoutVars>
      </dgm:prSet>
      <dgm:spPr/>
    </dgm:pt>
    <dgm:pt modelId="{108B1F8F-C766-4DBC-BB46-2740298F7A08}" type="pres">
      <dgm:prSet presAssocID="{A32261B9-689D-41B5-8EEB-445B53131777}" presName="Name9" presStyleLbl="parChTrans1D2" presStyleIdx="3" presStyleCnt="4"/>
      <dgm:spPr/>
    </dgm:pt>
    <dgm:pt modelId="{0D2FA780-A16B-47F1-8BD0-6C9E70F45A21}" type="pres">
      <dgm:prSet presAssocID="{A32261B9-689D-41B5-8EEB-445B53131777}" presName="connTx" presStyleLbl="parChTrans1D2" presStyleIdx="3" presStyleCnt="4"/>
      <dgm:spPr/>
    </dgm:pt>
    <dgm:pt modelId="{D6A2362A-61BD-4391-87F9-A4D2256C213E}" type="pres">
      <dgm:prSet presAssocID="{55D67310-DB5D-4DC2-A6EA-36923929D3BB}" presName="node" presStyleLbl="node1" presStyleIdx="3" presStyleCnt="4" custScaleY="65450">
        <dgm:presLayoutVars>
          <dgm:bulletEnabled val="1"/>
        </dgm:presLayoutVars>
      </dgm:prSet>
      <dgm:spPr/>
    </dgm:pt>
  </dgm:ptLst>
  <dgm:cxnLst>
    <dgm:cxn modelId="{579B0E00-E1E8-487B-9E22-EA0CED96ECA2}" type="presOf" srcId="{C52E5BF3-8584-4CC7-9902-892FC83C5D66}" destId="{E798C9F2-8540-4027-AC83-F7FBC3EDC802}" srcOrd="0" destOrd="0" presId="urn:microsoft.com/office/officeart/2005/8/layout/radial1"/>
    <dgm:cxn modelId="{E3EEB403-3CE5-40AE-9A3D-BA9A13BE255B}" type="presOf" srcId="{9B504AF4-5B35-43D9-BF78-F90FC4C4B39E}" destId="{36F66158-8C95-4AB3-AEE1-08EDE904FD3F}" srcOrd="0" destOrd="0" presId="urn:microsoft.com/office/officeart/2005/8/layout/radial1"/>
    <dgm:cxn modelId="{A4B77109-4D3D-4547-BE26-7C6E61300576}" type="presOf" srcId="{55D67310-DB5D-4DC2-A6EA-36923929D3BB}" destId="{D6A2362A-61BD-4391-87F9-A4D2256C213E}" srcOrd="0" destOrd="0" presId="urn:microsoft.com/office/officeart/2005/8/layout/radial1"/>
    <dgm:cxn modelId="{0B2B4A23-7250-4E22-83E5-7BE0F4D041DE}" type="presOf" srcId="{9C3D7DC0-DD05-42BB-A75C-DCE5BA19D023}" destId="{6F0F89EA-47AD-420E-A67C-7A406E75EC33}" srcOrd="0" destOrd="0" presId="urn:microsoft.com/office/officeart/2005/8/layout/radial1"/>
    <dgm:cxn modelId="{CBA2042E-7573-4DCD-BDC2-78473E3BEBC3}" srcId="{9B504AF4-5B35-43D9-BF78-F90FC4C4B39E}" destId="{C52E5BF3-8584-4CC7-9902-892FC83C5D66}" srcOrd="2" destOrd="0" parTransId="{CF36BEE0-F6FF-4163-8C5D-A38EFBD34F89}" sibTransId="{D401CA2E-0AF3-4899-965E-0AFC4FB5AE5D}"/>
    <dgm:cxn modelId="{7EE61638-3ED3-42BD-805E-C587E0DB2AC2}" type="presOf" srcId="{E8F4614E-4B32-4726-8912-2CB9E231E7CC}" destId="{6E08A416-D069-41A0-BA3A-16EFBBB5319C}" srcOrd="0" destOrd="0" presId="urn:microsoft.com/office/officeart/2005/8/layout/radial1"/>
    <dgm:cxn modelId="{5190DF60-D80A-40C4-AF5F-CAD0B9FFA72B}" type="presOf" srcId="{DB87B08E-60CA-461A-ABBF-C011FA8238DD}" destId="{884A9422-A197-45EE-B126-33339A258A3A}" srcOrd="0" destOrd="0" presId="urn:microsoft.com/office/officeart/2005/8/layout/radial1"/>
    <dgm:cxn modelId="{567C4065-09F5-4CFC-A55E-2A6E6E2ACFCB}" type="presOf" srcId="{A32261B9-689D-41B5-8EEB-445B53131777}" destId="{0D2FA780-A16B-47F1-8BD0-6C9E70F45A21}" srcOrd="1" destOrd="0" presId="urn:microsoft.com/office/officeart/2005/8/layout/radial1"/>
    <dgm:cxn modelId="{5A4F644A-28C8-4604-A280-B91DDE68D75A}" srcId="{9B504AF4-5B35-43D9-BF78-F90FC4C4B39E}" destId="{55D67310-DB5D-4DC2-A6EA-36923929D3BB}" srcOrd="3" destOrd="0" parTransId="{A32261B9-689D-41B5-8EEB-445B53131777}" sibTransId="{415637D2-4F88-43AC-85A0-054744CE9AC2}"/>
    <dgm:cxn modelId="{AD3B9A6F-079E-47A2-A6A2-A5A4DDBECD4D}" srcId="{DB87B08E-60CA-461A-ABBF-C011FA8238DD}" destId="{9B504AF4-5B35-43D9-BF78-F90FC4C4B39E}" srcOrd="0" destOrd="0" parTransId="{0139B7E6-1B8C-4716-99FB-3D1C5E7A9EE3}" sibTransId="{57225807-9843-442C-922A-D6DEB2AD0ABF}"/>
    <dgm:cxn modelId="{07662154-0F3D-43D4-BEE9-83FE71629BDA}" type="presOf" srcId="{8E0A0A38-79BB-4325-BD36-8B7FD2BC08FB}" destId="{6A7F741F-56F3-475D-B783-B4948036AA3A}" srcOrd="0" destOrd="0" presId="urn:microsoft.com/office/officeart/2005/8/layout/radial1"/>
    <dgm:cxn modelId="{5494F454-0074-49B3-8792-6797B276AB3B}" type="presOf" srcId="{CF36BEE0-F6FF-4163-8C5D-A38EFBD34F89}" destId="{211DEAED-E857-4F3B-B5E1-FE355D25BDBC}" srcOrd="0" destOrd="0" presId="urn:microsoft.com/office/officeart/2005/8/layout/radial1"/>
    <dgm:cxn modelId="{84EFDD59-0D9C-4A3F-8127-4DC2F7C46423}" srcId="{9B504AF4-5B35-43D9-BF78-F90FC4C4B39E}" destId="{B1236F0F-646F-4C2D-941E-DC00A3111297}" srcOrd="0" destOrd="0" parTransId="{8E0A0A38-79BB-4325-BD36-8B7FD2BC08FB}" sibTransId="{07C1A3D3-43B1-423C-80CC-8861C6FFD1EB}"/>
    <dgm:cxn modelId="{880D6B80-99E1-494B-A8EE-8C34ED6EB5E6}" type="presOf" srcId="{B1236F0F-646F-4C2D-941E-DC00A3111297}" destId="{D0368A38-BB66-4D5B-A976-7571535A9371}" srcOrd="0" destOrd="0" presId="urn:microsoft.com/office/officeart/2005/8/layout/radial1"/>
    <dgm:cxn modelId="{16D89E8B-1F8F-4181-BDA5-0BEB1CAB84FA}" srcId="{9B504AF4-5B35-43D9-BF78-F90FC4C4B39E}" destId="{E8F4614E-4B32-4726-8912-2CB9E231E7CC}" srcOrd="1" destOrd="0" parTransId="{9C3D7DC0-DD05-42BB-A75C-DCE5BA19D023}" sibTransId="{13201C1E-2BCE-4E9A-A72B-5A055ACCE8FC}"/>
    <dgm:cxn modelId="{0C7A0E91-A10A-4C95-94AB-A6966142597B}" type="presOf" srcId="{A32261B9-689D-41B5-8EEB-445B53131777}" destId="{108B1F8F-C766-4DBC-BB46-2740298F7A08}" srcOrd="0" destOrd="0" presId="urn:microsoft.com/office/officeart/2005/8/layout/radial1"/>
    <dgm:cxn modelId="{F628DA9D-9C62-4F19-A463-42F2CC6F44AB}" type="presOf" srcId="{8E0A0A38-79BB-4325-BD36-8B7FD2BC08FB}" destId="{3231D258-BE2D-4A5C-877B-7B02CACC3177}" srcOrd="1" destOrd="0" presId="urn:microsoft.com/office/officeart/2005/8/layout/radial1"/>
    <dgm:cxn modelId="{E315D6B0-0C67-4AAE-B4A2-3B0302BFDC5A}" type="presOf" srcId="{CF36BEE0-F6FF-4163-8C5D-A38EFBD34F89}" destId="{C696FB80-D25D-4830-BA97-1C10F0C7525A}" srcOrd="1" destOrd="0" presId="urn:microsoft.com/office/officeart/2005/8/layout/radial1"/>
    <dgm:cxn modelId="{6921A2F9-A9A4-4361-A359-649CC223178E}" type="presOf" srcId="{9C3D7DC0-DD05-42BB-A75C-DCE5BA19D023}" destId="{2EB26044-FEAC-48F9-B9D7-14ACA23656DD}" srcOrd="1" destOrd="0" presId="urn:microsoft.com/office/officeart/2005/8/layout/radial1"/>
    <dgm:cxn modelId="{AD8FB37F-B62B-43EA-B6C2-DF161133B193}" type="presParOf" srcId="{884A9422-A197-45EE-B126-33339A258A3A}" destId="{36F66158-8C95-4AB3-AEE1-08EDE904FD3F}" srcOrd="0" destOrd="0" presId="urn:microsoft.com/office/officeart/2005/8/layout/radial1"/>
    <dgm:cxn modelId="{5FA6EF41-9224-49D1-8E32-00A20712C0FA}" type="presParOf" srcId="{884A9422-A197-45EE-B126-33339A258A3A}" destId="{6A7F741F-56F3-475D-B783-B4948036AA3A}" srcOrd="1" destOrd="0" presId="urn:microsoft.com/office/officeart/2005/8/layout/radial1"/>
    <dgm:cxn modelId="{BC14BEDC-2C0D-400A-8E45-15F16D942ED7}" type="presParOf" srcId="{6A7F741F-56F3-475D-B783-B4948036AA3A}" destId="{3231D258-BE2D-4A5C-877B-7B02CACC3177}" srcOrd="0" destOrd="0" presId="urn:microsoft.com/office/officeart/2005/8/layout/radial1"/>
    <dgm:cxn modelId="{AF7F922F-68B1-4534-B21F-C3337794B29F}" type="presParOf" srcId="{884A9422-A197-45EE-B126-33339A258A3A}" destId="{D0368A38-BB66-4D5B-A976-7571535A9371}" srcOrd="2" destOrd="0" presId="urn:microsoft.com/office/officeart/2005/8/layout/radial1"/>
    <dgm:cxn modelId="{472A4E93-79A8-4F11-97CF-38D0BFE53ADC}" type="presParOf" srcId="{884A9422-A197-45EE-B126-33339A258A3A}" destId="{6F0F89EA-47AD-420E-A67C-7A406E75EC33}" srcOrd="3" destOrd="0" presId="urn:microsoft.com/office/officeart/2005/8/layout/radial1"/>
    <dgm:cxn modelId="{6A747B9E-4382-4BD7-BE75-7F314E8C1243}" type="presParOf" srcId="{6F0F89EA-47AD-420E-A67C-7A406E75EC33}" destId="{2EB26044-FEAC-48F9-B9D7-14ACA23656DD}" srcOrd="0" destOrd="0" presId="urn:microsoft.com/office/officeart/2005/8/layout/radial1"/>
    <dgm:cxn modelId="{3BB03BDD-A85D-4C35-9D33-B95E02DE061A}" type="presParOf" srcId="{884A9422-A197-45EE-B126-33339A258A3A}" destId="{6E08A416-D069-41A0-BA3A-16EFBBB5319C}" srcOrd="4" destOrd="0" presId="urn:microsoft.com/office/officeart/2005/8/layout/radial1"/>
    <dgm:cxn modelId="{D149FD30-E2B6-4EA5-BFF3-60AA8588F9EF}" type="presParOf" srcId="{884A9422-A197-45EE-B126-33339A258A3A}" destId="{211DEAED-E857-4F3B-B5E1-FE355D25BDBC}" srcOrd="5" destOrd="0" presId="urn:microsoft.com/office/officeart/2005/8/layout/radial1"/>
    <dgm:cxn modelId="{AD6BB389-E6FE-4A91-9EC2-94C9FC9FE0F2}" type="presParOf" srcId="{211DEAED-E857-4F3B-B5E1-FE355D25BDBC}" destId="{C696FB80-D25D-4830-BA97-1C10F0C7525A}" srcOrd="0" destOrd="0" presId="urn:microsoft.com/office/officeart/2005/8/layout/radial1"/>
    <dgm:cxn modelId="{AEB1CDBC-B63E-46C4-AB0F-788618798E89}" type="presParOf" srcId="{884A9422-A197-45EE-B126-33339A258A3A}" destId="{E798C9F2-8540-4027-AC83-F7FBC3EDC802}" srcOrd="6" destOrd="0" presId="urn:microsoft.com/office/officeart/2005/8/layout/radial1"/>
    <dgm:cxn modelId="{FBC2FD60-9413-4D2C-A61F-1FB5A9995B90}" type="presParOf" srcId="{884A9422-A197-45EE-B126-33339A258A3A}" destId="{108B1F8F-C766-4DBC-BB46-2740298F7A08}" srcOrd="7" destOrd="0" presId="urn:microsoft.com/office/officeart/2005/8/layout/radial1"/>
    <dgm:cxn modelId="{AE407FF0-1437-43A8-B046-FD5D940A8A73}" type="presParOf" srcId="{108B1F8F-C766-4DBC-BB46-2740298F7A08}" destId="{0D2FA780-A16B-47F1-8BD0-6C9E70F45A21}" srcOrd="0" destOrd="0" presId="urn:microsoft.com/office/officeart/2005/8/layout/radial1"/>
    <dgm:cxn modelId="{C615CACC-7341-43F0-8D53-5CD3A10FC8B9}" type="presParOf" srcId="{884A9422-A197-45EE-B126-33339A258A3A}" destId="{D6A2362A-61BD-4391-87F9-A4D2256C213E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87B08E-60CA-461A-ABBF-C011FA8238DD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504AF4-5B35-43D9-BF78-F90FC4C4B39E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b="1" dirty="0"/>
            <a:t>2</a:t>
          </a:r>
          <a:r>
            <a:rPr lang="ro-RO" b="1" dirty="0"/>
            <a:t>3</a:t>
          </a:r>
          <a:r>
            <a:rPr lang="en-US" b="1" dirty="0"/>
            <a:t> de </a:t>
          </a:r>
          <a:r>
            <a:rPr lang="en-US" b="1" dirty="0" err="1"/>
            <a:t>afaceri</a:t>
          </a:r>
          <a:endParaRPr lang="en-US" b="1" dirty="0"/>
        </a:p>
      </dgm:t>
    </dgm:pt>
    <dgm:pt modelId="{0139B7E6-1B8C-4716-99FB-3D1C5E7A9EE3}" type="parTrans" cxnId="{AD3B9A6F-079E-47A2-A6A2-A5A4DDBECD4D}">
      <dgm:prSet/>
      <dgm:spPr/>
      <dgm:t>
        <a:bodyPr/>
        <a:lstStyle/>
        <a:p>
          <a:endParaRPr lang="en-US"/>
        </a:p>
      </dgm:t>
    </dgm:pt>
    <dgm:pt modelId="{57225807-9843-442C-922A-D6DEB2AD0ABF}" type="sibTrans" cxnId="{AD3B9A6F-079E-47A2-A6A2-A5A4DDBECD4D}">
      <dgm:prSet/>
      <dgm:spPr/>
      <dgm:t>
        <a:bodyPr/>
        <a:lstStyle/>
        <a:p>
          <a:endParaRPr lang="en-US"/>
        </a:p>
      </dgm:t>
    </dgm:pt>
    <dgm:pt modelId="{B1236F0F-646F-4C2D-941E-DC00A3111297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o-RO" dirty="0">
              <a:solidFill>
                <a:schemeClr val="tx1"/>
              </a:solidFill>
            </a:rPr>
            <a:t>î</a:t>
          </a:r>
          <a:r>
            <a:rPr lang="en-US" dirty="0">
              <a:solidFill>
                <a:schemeClr val="tx1"/>
              </a:solidFill>
            </a:rPr>
            <a:t>n zona urban</a:t>
          </a:r>
          <a:r>
            <a:rPr lang="ro-RO" dirty="0">
              <a:solidFill>
                <a:schemeClr val="tx1"/>
              </a:solidFill>
            </a:rPr>
            <a:t>ă</a:t>
          </a:r>
          <a:endParaRPr lang="en-US" dirty="0">
            <a:solidFill>
              <a:schemeClr val="tx1"/>
            </a:solidFill>
          </a:endParaRPr>
        </a:p>
      </dgm:t>
    </dgm:pt>
    <dgm:pt modelId="{8E0A0A38-79BB-4325-BD36-8B7FD2BC08FB}" type="parTrans" cxnId="{84EFDD59-0D9C-4A3F-8127-4DC2F7C46423}">
      <dgm:prSet/>
      <dgm:spPr/>
      <dgm:t>
        <a:bodyPr/>
        <a:lstStyle/>
        <a:p>
          <a:endParaRPr lang="en-US"/>
        </a:p>
      </dgm:t>
    </dgm:pt>
    <dgm:pt modelId="{07C1A3D3-43B1-423C-80CC-8861C6FFD1EB}" type="sibTrans" cxnId="{84EFDD59-0D9C-4A3F-8127-4DC2F7C46423}">
      <dgm:prSet/>
      <dgm:spPr/>
      <dgm:t>
        <a:bodyPr/>
        <a:lstStyle/>
        <a:p>
          <a:endParaRPr lang="en-US"/>
        </a:p>
      </dgm:t>
    </dgm:pt>
    <dgm:pt modelId="{884A9422-A197-45EE-B126-33339A258A3A}" type="pres">
      <dgm:prSet presAssocID="{DB87B08E-60CA-461A-ABBF-C011FA8238D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6F66158-8C95-4AB3-AEE1-08EDE904FD3F}" type="pres">
      <dgm:prSet presAssocID="{9B504AF4-5B35-43D9-BF78-F90FC4C4B39E}" presName="centerShape" presStyleLbl="node0" presStyleIdx="0" presStyleCnt="1" custScaleX="140241" custScaleY="124583" custLinFactNeighborX="22309" custLinFactNeighborY="-19766"/>
      <dgm:spPr/>
    </dgm:pt>
    <dgm:pt modelId="{6A7F741F-56F3-475D-B783-B4948036AA3A}" type="pres">
      <dgm:prSet presAssocID="{8E0A0A38-79BB-4325-BD36-8B7FD2BC08FB}" presName="Name9" presStyleLbl="parChTrans1D2" presStyleIdx="0" presStyleCnt="1"/>
      <dgm:spPr/>
    </dgm:pt>
    <dgm:pt modelId="{3231D258-BE2D-4A5C-877B-7B02CACC3177}" type="pres">
      <dgm:prSet presAssocID="{8E0A0A38-79BB-4325-BD36-8B7FD2BC08FB}" presName="connTx" presStyleLbl="parChTrans1D2" presStyleIdx="0" presStyleCnt="1"/>
      <dgm:spPr/>
    </dgm:pt>
    <dgm:pt modelId="{D0368A38-BB66-4D5B-A976-7571535A9371}" type="pres">
      <dgm:prSet presAssocID="{B1236F0F-646F-4C2D-941E-DC00A3111297}" presName="node" presStyleLbl="node1" presStyleIdx="0" presStyleCnt="1" custScaleY="67878" custRadScaleRad="75520" custRadScaleInc="28614">
        <dgm:presLayoutVars>
          <dgm:bulletEnabled val="1"/>
        </dgm:presLayoutVars>
      </dgm:prSet>
      <dgm:spPr/>
    </dgm:pt>
  </dgm:ptLst>
  <dgm:cxnLst>
    <dgm:cxn modelId="{E3EEB403-3CE5-40AE-9A3D-BA9A13BE255B}" type="presOf" srcId="{9B504AF4-5B35-43D9-BF78-F90FC4C4B39E}" destId="{36F66158-8C95-4AB3-AEE1-08EDE904FD3F}" srcOrd="0" destOrd="0" presId="urn:microsoft.com/office/officeart/2005/8/layout/radial1"/>
    <dgm:cxn modelId="{5190DF60-D80A-40C4-AF5F-CAD0B9FFA72B}" type="presOf" srcId="{DB87B08E-60CA-461A-ABBF-C011FA8238DD}" destId="{884A9422-A197-45EE-B126-33339A258A3A}" srcOrd="0" destOrd="0" presId="urn:microsoft.com/office/officeart/2005/8/layout/radial1"/>
    <dgm:cxn modelId="{AD3B9A6F-079E-47A2-A6A2-A5A4DDBECD4D}" srcId="{DB87B08E-60CA-461A-ABBF-C011FA8238DD}" destId="{9B504AF4-5B35-43D9-BF78-F90FC4C4B39E}" srcOrd="0" destOrd="0" parTransId="{0139B7E6-1B8C-4716-99FB-3D1C5E7A9EE3}" sibTransId="{57225807-9843-442C-922A-D6DEB2AD0ABF}"/>
    <dgm:cxn modelId="{07662154-0F3D-43D4-BEE9-83FE71629BDA}" type="presOf" srcId="{8E0A0A38-79BB-4325-BD36-8B7FD2BC08FB}" destId="{6A7F741F-56F3-475D-B783-B4948036AA3A}" srcOrd="0" destOrd="0" presId="urn:microsoft.com/office/officeart/2005/8/layout/radial1"/>
    <dgm:cxn modelId="{84EFDD59-0D9C-4A3F-8127-4DC2F7C46423}" srcId="{9B504AF4-5B35-43D9-BF78-F90FC4C4B39E}" destId="{B1236F0F-646F-4C2D-941E-DC00A3111297}" srcOrd="0" destOrd="0" parTransId="{8E0A0A38-79BB-4325-BD36-8B7FD2BC08FB}" sibTransId="{07C1A3D3-43B1-423C-80CC-8861C6FFD1EB}"/>
    <dgm:cxn modelId="{880D6B80-99E1-494B-A8EE-8C34ED6EB5E6}" type="presOf" srcId="{B1236F0F-646F-4C2D-941E-DC00A3111297}" destId="{D0368A38-BB66-4D5B-A976-7571535A9371}" srcOrd="0" destOrd="0" presId="urn:microsoft.com/office/officeart/2005/8/layout/radial1"/>
    <dgm:cxn modelId="{F628DA9D-9C62-4F19-A463-42F2CC6F44AB}" type="presOf" srcId="{8E0A0A38-79BB-4325-BD36-8B7FD2BC08FB}" destId="{3231D258-BE2D-4A5C-877B-7B02CACC3177}" srcOrd="1" destOrd="0" presId="urn:microsoft.com/office/officeart/2005/8/layout/radial1"/>
    <dgm:cxn modelId="{AD8FB37F-B62B-43EA-B6C2-DF161133B193}" type="presParOf" srcId="{884A9422-A197-45EE-B126-33339A258A3A}" destId="{36F66158-8C95-4AB3-AEE1-08EDE904FD3F}" srcOrd="0" destOrd="0" presId="urn:microsoft.com/office/officeart/2005/8/layout/radial1"/>
    <dgm:cxn modelId="{5FA6EF41-9224-49D1-8E32-00A20712C0FA}" type="presParOf" srcId="{884A9422-A197-45EE-B126-33339A258A3A}" destId="{6A7F741F-56F3-475D-B783-B4948036AA3A}" srcOrd="1" destOrd="0" presId="urn:microsoft.com/office/officeart/2005/8/layout/radial1"/>
    <dgm:cxn modelId="{BC14BEDC-2C0D-400A-8E45-15F16D942ED7}" type="presParOf" srcId="{6A7F741F-56F3-475D-B783-B4948036AA3A}" destId="{3231D258-BE2D-4A5C-877B-7B02CACC3177}" srcOrd="0" destOrd="0" presId="urn:microsoft.com/office/officeart/2005/8/layout/radial1"/>
    <dgm:cxn modelId="{AF7F922F-68B1-4534-B21F-C3337794B29F}" type="presParOf" srcId="{884A9422-A197-45EE-B126-33339A258A3A}" destId="{D0368A38-BB66-4D5B-A976-7571535A9371}" srcOrd="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866C02-3531-43E9-A787-985D451485DF}" type="doc">
      <dgm:prSet loTypeId="urn:microsoft.com/office/officeart/2005/8/layout/hList6" loCatId="list" qsTypeId="urn:microsoft.com/office/officeart/2005/8/quickstyle/3d7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E1E382D-A53B-42E7-BCAB-69AAE794A71A}">
      <dgm:prSet phldrT="[Text]"/>
      <dgm:spPr/>
      <dgm:t>
        <a:bodyPr/>
        <a:lstStyle/>
        <a:p>
          <a:r>
            <a:rPr lang="it-IT" b="1" i="1" dirty="0"/>
            <a:t>consolidarea coeziunii economice și sociale</a:t>
          </a:r>
          <a:endParaRPr lang="en-US" b="1" i="1" dirty="0"/>
        </a:p>
      </dgm:t>
    </dgm:pt>
    <dgm:pt modelId="{B523DF52-0911-4176-93F6-64D0A69811A9}" type="parTrans" cxnId="{86630EE5-7211-414F-8D8B-AA06ED1DF46B}">
      <dgm:prSet/>
      <dgm:spPr/>
      <dgm:t>
        <a:bodyPr/>
        <a:lstStyle/>
        <a:p>
          <a:endParaRPr lang="en-US"/>
        </a:p>
      </dgm:t>
    </dgm:pt>
    <dgm:pt modelId="{B2512AD3-F73E-4C7B-B2C2-73B9AF20330A}" type="sibTrans" cxnId="{86630EE5-7211-414F-8D8B-AA06ED1DF46B}">
      <dgm:prSet/>
      <dgm:spPr/>
      <dgm:t>
        <a:bodyPr/>
        <a:lstStyle/>
        <a:p>
          <a:endParaRPr lang="en-US"/>
        </a:p>
      </dgm:t>
    </dgm:pt>
    <dgm:pt modelId="{BA72EBE0-E629-4252-B762-7AE4D2CE1026}">
      <dgm:prSet phldrT="[Text]"/>
      <dgm:spPr/>
      <dgm:t>
        <a:bodyPr/>
        <a:lstStyle/>
        <a:p>
          <a:r>
            <a:rPr lang="en-US" b="1" i="1" dirty="0" err="1"/>
            <a:t>ocuparea</a:t>
          </a:r>
          <a:r>
            <a:rPr lang="en-US" b="1" i="1" dirty="0"/>
            <a:t> </a:t>
          </a:r>
          <a:r>
            <a:rPr lang="en-US" b="1" i="1" dirty="0" err="1"/>
            <a:t>forței</a:t>
          </a:r>
          <a:r>
            <a:rPr lang="en-US" b="1" i="1" dirty="0"/>
            <a:t> de </a:t>
          </a:r>
          <a:r>
            <a:rPr lang="en-US" b="1" i="1" dirty="0" err="1"/>
            <a:t>muncă</a:t>
          </a:r>
          <a:endParaRPr lang="en-US" b="1" i="1" dirty="0"/>
        </a:p>
      </dgm:t>
    </dgm:pt>
    <dgm:pt modelId="{5A5F4B5E-2F39-43B5-B226-CC08A8082874}" type="parTrans" cxnId="{60E8228C-1AEC-4CB5-973A-D52ADB631F49}">
      <dgm:prSet/>
      <dgm:spPr/>
      <dgm:t>
        <a:bodyPr/>
        <a:lstStyle/>
        <a:p>
          <a:endParaRPr lang="en-US"/>
        </a:p>
      </dgm:t>
    </dgm:pt>
    <dgm:pt modelId="{ADEAF81A-E9D9-494F-A612-E8FBBA15AD19}" type="sibTrans" cxnId="{60E8228C-1AEC-4CB5-973A-D52ADB631F49}">
      <dgm:prSet/>
      <dgm:spPr/>
      <dgm:t>
        <a:bodyPr/>
        <a:lstStyle/>
        <a:p>
          <a:endParaRPr lang="en-US"/>
        </a:p>
      </dgm:t>
    </dgm:pt>
    <dgm:pt modelId="{6FACA1AF-A301-4328-9C82-C10BD1F1B530}">
      <dgm:prSet phldrT="[Text]"/>
      <dgm:spPr/>
      <dgm:t>
        <a:bodyPr/>
        <a:lstStyle/>
        <a:p>
          <a:r>
            <a:rPr lang="en-US" b="1" i="1" dirty="0" err="1"/>
            <a:t>dezvoltarea</a:t>
          </a:r>
          <a:r>
            <a:rPr lang="en-US" b="1" i="1" dirty="0"/>
            <a:t> </a:t>
          </a:r>
          <a:r>
            <a:rPr lang="en-US" b="1" i="1" dirty="0" err="1"/>
            <a:t>serviciilor</a:t>
          </a:r>
          <a:r>
            <a:rPr lang="en-US" b="1" i="1" dirty="0"/>
            <a:t> </a:t>
          </a:r>
          <a:r>
            <a:rPr lang="en-US" b="1" i="1" dirty="0" err="1"/>
            <a:t>sociale</a:t>
          </a:r>
          <a:endParaRPr lang="en-US" b="1" i="1" dirty="0"/>
        </a:p>
      </dgm:t>
    </dgm:pt>
    <dgm:pt modelId="{CB953D8D-13E4-43BF-81ED-72B64E858507}" type="parTrans" cxnId="{4E7C73C6-9596-467B-AB85-58F107748886}">
      <dgm:prSet/>
      <dgm:spPr/>
      <dgm:t>
        <a:bodyPr/>
        <a:lstStyle/>
        <a:p>
          <a:endParaRPr lang="en-US"/>
        </a:p>
      </dgm:t>
    </dgm:pt>
    <dgm:pt modelId="{4DA0A8B2-3A00-44C2-8223-70B74A292D47}" type="sibTrans" cxnId="{4E7C73C6-9596-467B-AB85-58F107748886}">
      <dgm:prSet/>
      <dgm:spPr/>
      <dgm:t>
        <a:bodyPr/>
        <a:lstStyle/>
        <a:p>
          <a:endParaRPr lang="en-US"/>
        </a:p>
      </dgm:t>
    </dgm:pt>
    <dgm:pt modelId="{44EAE80F-C309-443F-BD2B-EA56302A3C74}" type="pres">
      <dgm:prSet presAssocID="{23866C02-3531-43E9-A787-985D451485DF}" presName="Name0" presStyleCnt="0">
        <dgm:presLayoutVars>
          <dgm:dir/>
          <dgm:resizeHandles val="exact"/>
        </dgm:presLayoutVars>
      </dgm:prSet>
      <dgm:spPr/>
    </dgm:pt>
    <dgm:pt modelId="{7C705FB9-79B2-4410-9EAE-F8A943DB0467}" type="pres">
      <dgm:prSet presAssocID="{1E1E382D-A53B-42E7-BCAB-69AAE794A71A}" presName="node" presStyleLbl="node1" presStyleIdx="0" presStyleCnt="3" custLinFactNeighborY="-430">
        <dgm:presLayoutVars>
          <dgm:bulletEnabled val="1"/>
        </dgm:presLayoutVars>
      </dgm:prSet>
      <dgm:spPr/>
    </dgm:pt>
    <dgm:pt modelId="{ED3049C9-83C4-42DC-B508-47B3FE565D2D}" type="pres">
      <dgm:prSet presAssocID="{B2512AD3-F73E-4C7B-B2C2-73B9AF20330A}" presName="sibTrans" presStyleCnt="0"/>
      <dgm:spPr/>
    </dgm:pt>
    <dgm:pt modelId="{C57B99D0-2EFD-4113-8DF0-9B3E8060098E}" type="pres">
      <dgm:prSet presAssocID="{BA72EBE0-E629-4252-B762-7AE4D2CE1026}" presName="node" presStyleLbl="node1" presStyleIdx="1" presStyleCnt="3">
        <dgm:presLayoutVars>
          <dgm:bulletEnabled val="1"/>
        </dgm:presLayoutVars>
      </dgm:prSet>
      <dgm:spPr/>
    </dgm:pt>
    <dgm:pt modelId="{19B12BAA-FF2F-44DA-B427-801CBD3DDBFD}" type="pres">
      <dgm:prSet presAssocID="{ADEAF81A-E9D9-494F-A612-E8FBBA15AD19}" presName="sibTrans" presStyleCnt="0"/>
      <dgm:spPr/>
    </dgm:pt>
    <dgm:pt modelId="{31D5C3DF-2158-43D7-9E8D-D20D665B28DC}" type="pres">
      <dgm:prSet presAssocID="{6FACA1AF-A301-4328-9C82-C10BD1F1B530}" presName="node" presStyleLbl="node1" presStyleIdx="2" presStyleCnt="3">
        <dgm:presLayoutVars>
          <dgm:bulletEnabled val="1"/>
        </dgm:presLayoutVars>
      </dgm:prSet>
      <dgm:spPr/>
    </dgm:pt>
  </dgm:ptLst>
  <dgm:cxnLst>
    <dgm:cxn modelId="{FFA85802-CB6B-4852-ABA7-F39AC80511B5}" type="presOf" srcId="{1E1E382D-A53B-42E7-BCAB-69AAE794A71A}" destId="{7C705FB9-79B2-4410-9EAE-F8A943DB0467}" srcOrd="0" destOrd="0" presId="urn:microsoft.com/office/officeart/2005/8/layout/hList6"/>
    <dgm:cxn modelId="{8C449B7D-ED30-4DEA-9943-02D8B24677EE}" type="presOf" srcId="{BA72EBE0-E629-4252-B762-7AE4D2CE1026}" destId="{C57B99D0-2EFD-4113-8DF0-9B3E8060098E}" srcOrd="0" destOrd="0" presId="urn:microsoft.com/office/officeart/2005/8/layout/hList6"/>
    <dgm:cxn modelId="{60E8228C-1AEC-4CB5-973A-D52ADB631F49}" srcId="{23866C02-3531-43E9-A787-985D451485DF}" destId="{BA72EBE0-E629-4252-B762-7AE4D2CE1026}" srcOrd="1" destOrd="0" parTransId="{5A5F4B5E-2F39-43B5-B226-CC08A8082874}" sibTransId="{ADEAF81A-E9D9-494F-A612-E8FBBA15AD19}"/>
    <dgm:cxn modelId="{4788709A-82D6-4BE5-8827-9AA9CBF19D7D}" type="presOf" srcId="{6FACA1AF-A301-4328-9C82-C10BD1F1B530}" destId="{31D5C3DF-2158-43D7-9E8D-D20D665B28DC}" srcOrd="0" destOrd="0" presId="urn:microsoft.com/office/officeart/2005/8/layout/hList6"/>
    <dgm:cxn modelId="{4E7C73C6-9596-467B-AB85-58F107748886}" srcId="{23866C02-3531-43E9-A787-985D451485DF}" destId="{6FACA1AF-A301-4328-9C82-C10BD1F1B530}" srcOrd="2" destOrd="0" parTransId="{CB953D8D-13E4-43BF-81ED-72B64E858507}" sibTransId="{4DA0A8B2-3A00-44C2-8223-70B74A292D47}"/>
    <dgm:cxn modelId="{86630EE5-7211-414F-8D8B-AA06ED1DF46B}" srcId="{23866C02-3531-43E9-A787-985D451485DF}" destId="{1E1E382D-A53B-42E7-BCAB-69AAE794A71A}" srcOrd="0" destOrd="0" parTransId="{B523DF52-0911-4176-93F6-64D0A69811A9}" sibTransId="{B2512AD3-F73E-4C7B-B2C2-73B9AF20330A}"/>
    <dgm:cxn modelId="{1A3291E5-BE65-433F-80D2-FD06F6C57C8C}" type="presOf" srcId="{23866C02-3531-43E9-A787-985D451485DF}" destId="{44EAE80F-C309-443F-BD2B-EA56302A3C74}" srcOrd="0" destOrd="0" presId="urn:microsoft.com/office/officeart/2005/8/layout/hList6"/>
    <dgm:cxn modelId="{8470607A-B34C-49B1-8C11-D8A8C3A24B3D}" type="presParOf" srcId="{44EAE80F-C309-443F-BD2B-EA56302A3C74}" destId="{7C705FB9-79B2-4410-9EAE-F8A943DB0467}" srcOrd="0" destOrd="0" presId="urn:microsoft.com/office/officeart/2005/8/layout/hList6"/>
    <dgm:cxn modelId="{F0CE0A42-310F-4D33-9045-77848C8087D7}" type="presParOf" srcId="{44EAE80F-C309-443F-BD2B-EA56302A3C74}" destId="{ED3049C9-83C4-42DC-B508-47B3FE565D2D}" srcOrd="1" destOrd="0" presId="urn:microsoft.com/office/officeart/2005/8/layout/hList6"/>
    <dgm:cxn modelId="{D81900BE-9387-4663-A3CE-C6AE13E7D5E5}" type="presParOf" srcId="{44EAE80F-C309-443F-BD2B-EA56302A3C74}" destId="{C57B99D0-2EFD-4113-8DF0-9B3E8060098E}" srcOrd="2" destOrd="0" presId="urn:microsoft.com/office/officeart/2005/8/layout/hList6"/>
    <dgm:cxn modelId="{5BB0AB88-B8E3-44DB-A9A5-AF0D98D9176C}" type="presParOf" srcId="{44EAE80F-C309-443F-BD2B-EA56302A3C74}" destId="{19B12BAA-FF2F-44DA-B427-801CBD3DDBFD}" srcOrd="3" destOrd="0" presId="urn:microsoft.com/office/officeart/2005/8/layout/hList6"/>
    <dgm:cxn modelId="{37485904-0BEE-4FA5-9CE9-D1EAE9BE62AB}" type="presParOf" srcId="{44EAE80F-C309-443F-BD2B-EA56302A3C74}" destId="{31D5C3DF-2158-43D7-9E8D-D20D665B28DC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8D4585F-79FB-4AA1-BB29-CDBCD2060074}" type="doc">
      <dgm:prSet loTypeId="urn:microsoft.com/office/officeart/2005/8/layout/radial6" loCatId="cycle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7ACD795-5820-41AE-A605-34B0C2A78BC0}">
      <dgm:prSet phldrT="[Text]" custT="1"/>
      <dgm:spPr>
        <a:ln>
          <a:solidFill>
            <a:srgbClr val="FF0000"/>
          </a:solidFill>
        </a:ln>
      </dgm:spPr>
      <dgm:t>
        <a:bodyPr/>
        <a:lstStyle/>
        <a:p>
          <a:r>
            <a:rPr lang="en-US" sz="1400" b="1" dirty="0" err="1"/>
            <a:t>Comunitate</a:t>
          </a:r>
          <a:endParaRPr lang="en-US" sz="1400" b="1" dirty="0"/>
        </a:p>
      </dgm:t>
    </dgm:pt>
    <dgm:pt modelId="{83387642-58E1-4EA2-96DA-50902C49E5DB}" type="parTrans" cxnId="{B16CAE92-D7C7-4AE0-8A88-5C47BEB372E7}">
      <dgm:prSet/>
      <dgm:spPr/>
      <dgm:t>
        <a:bodyPr/>
        <a:lstStyle/>
        <a:p>
          <a:endParaRPr lang="en-US"/>
        </a:p>
      </dgm:t>
    </dgm:pt>
    <dgm:pt modelId="{A6688CF4-16C7-4870-964C-3672062177E3}" type="sibTrans" cxnId="{B16CAE92-D7C7-4AE0-8A88-5C47BEB372E7}">
      <dgm:prSet/>
      <dgm:spPr/>
      <dgm:t>
        <a:bodyPr/>
        <a:lstStyle/>
        <a:p>
          <a:endParaRPr lang="en-US"/>
        </a:p>
      </dgm:t>
    </dgm:pt>
    <dgm:pt modelId="{AB87C850-12C7-40C3-B669-584C8C8006EB}">
      <dgm:prSet phldrT="[Text]" custT="1"/>
      <dgm:spPr/>
      <dgm:t>
        <a:bodyPr/>
        <a:lstStyle/>
        <a:p>
          <a:r>
            <a:rPr lang="en-GB" sz="1000" b="1" dirty="0" err="1">
              <a:solidFill>
                <a:schemeClr val="tx1"/>
              </a:solidFill>
            </a:rPr>
            <a:t>Persoane</a:t>
          </a:r>
          <a:r>
            <a:rPr lang="en-GB" sz="1000" b="1" baseline="0" dirty="0">
              <a:solidFill>
                <a:schemeClr val="tx1"/>
              </a:solidFill>
            </a:rPr>
            <a:t> </a:t>
          </a:r>
          <a:r>
            <a:rPr lang="en-GB" sz="1000" b="1" baseline="0" dirty="0" err="1">
              <a:solidFill>
                <a:schemeClr val="tx1"/>
              </a:solidFill>
            </a:rPr>
            <a:t>juridice</a:t>
          </a:r>
          <a:r>
            <a:rPr lang="en-GB" sz="1000" b="1" baseline="0" dirty="0">
              <a:solidFill>
                <a:schemeClr val="tx1"/>
              </a:solidFill>
            </a:rPr>
            <a:t> conform </a:t>
          </a:r>
          <a:r>
            <a:rPr lang="en-GB" sz="1000" b="1" baseline="0" dirty="0" err="1">
              <a:solidFill>
                <a:schemeClr val="tx1"/>
              </a:solidFill>
            </a:rPr>
            <a:t>legii</a:t>
          </a:r>
          <a:r>
            <a:rPr lang="en-GB" sz="1000" b="1" baseline="0" dirty="0">
              <a:solidFill>
                <a:schemeClr val="tx1"/>
              </a:solidFill>
            </a:rPr>
            <a:t> 219/2015</a:t>
          </a:r>
          <a:endParaRPr lang="en-US" sz="1000" b="1" dirty="0">
            <a:solidFill>
              <a:schemeClr val="tx1"/>
            </a:solidFill>
          </a:endParaRPr>
        </a:p>
      </dgm:t>
    </dgm:pt>
    <dgm:pt modelId="{954E5046-3A4D-4868-BDF0-965341A98AA1}" type="parTrans" cxnId="{EEAD7727-CB42-4356-BC2F-59948AC31D88}">
      <dgm:prSet/>
      <dgm:spPr/>
      <dgm:t>
        <a:bodyPr/>
        <a:lstStyle/>
        <a:p>
          <a:endParaRPr lang="en-US"/>
        </a:p>
      </dgm:t>
    </dgm:pt>
    <dgm:pt modelId="{8BDFD31E-9100-4D64-BB41-143F0F54A0D0}" type="sibTrans" cxnId="{EEAD7727-CB42-4356-BC2F-59948AC31D88}">
      <dgm:prSet/>
      <dgm:spPr/>
      <dgm:t>
        <a:bodyPr/>
        <a:lstStyle/>
        <a:p>
          <a:endParaRPr lang="en-US"/>
        </a:p>
      </dgm:t>
    </dgm:pt>
    <dgm:pt modelId="{39C092E9-7FA3-4739-87FE-67D79C2921C6}">
      <dgm:prSet phldrT="[Text]" custT="1"/>
      <dgm:spPr/>
      <dgm:t>
        <a:bodyPr/>
        <a:lstStyle/>
        <a:p>
          <a:r>
            <a:rPr lang="en-US" sz="1400" b="1" dirty="0">
              <a:solidFill>
                <a:schemeClr val="tx1"/>
              </a:solidFill>
            </a:rPr>
            <a:t>IS</a:t>
          </a:r>
        </a:p>
      </dgm:t>
    </dgm:pt>
    <dgm:pt modelId="{F706463E-8ABD-4E27-825A-299D7C0E06DA}" type="parTrans" cxnId="{AD7F470F-A47D-4F6C-BA2E-2A68394B0404}">
      <dgm:prSet/>
      <dgm:spPr/>
      <dgm:t>
        <a:bodyPr/>
        <a:lstStyle/>
        <a:p>
          <a:endParaRPr lang="en-US"/>
        </a:p>
      </dgm:t>
    </dgm:pt>
    <dgm:pt modelId="{B47CEF8E-305B-45B1-9001-CC1881561A74}" type="sibTrans" cxnId="{AD7F470F-A47D-4F6C-BA2E-2A68394B0404}">
      <dgm:prSet/>
      <dgm:spPr/>
      <dgm:t>
        <a:bodyPr/>
        <a:lstStyle/>
        <a:p>
          <a:endParaRPr lang="en-US"/>
        </a:p>
      </dgm:t>
    </dgm:pt>
    <dgm:pt modelId="{1FCFF0D5-5337-4BAB-9360-9610EA63D962}">
      <dgm:prSet phldrT="[Text]" custT="1"/>
      <dgm:spPr/>
      <dgm:t>
        <a:bodyPr/>
        <a:lstStyle/>
        <a:p>
          <a:r>
            <a:rPr lang="en-US" sz="1600" b="1" dirty="0">
              <a:solidFill>
                <a:schemeClr val="tx1"/>
              </a:solidFill>
            </a:rPr>
            <a:t>ONG</a:t>
          </a:r>
        </a:p>
      </dgm:t>
    </dgm:pt>
    <dgm:pt modelId="{AAD9044E-802B-4687-9C50-CF530316706C}" type="parTrans" cxnId="{B73BDD78-B4AD-47EA-84DE-606238201E57}">
      <dgm:prSet/>
      <dgm:spPr/>
      <dgm:t>
        <a:bodyPr/>
        <a:lstStyle/>
        <a:p>
          <a:endParaRPr lang="en-US"/>
        </a:p>
      </dgm:t>
    </dgm:pt>
    <dgm:pt modelId="{51C77B4C-F01F-407D-94A0-949ADE7BAEDD}" type="sibTrans" cxnId="{B73BDD78-B4AD-47EA-84DE-606238201E57}">
      <dgm:prSet/>
      <dgm:spPr/>
      <dgm:t>
        <a:bodyPr/>
        <a:lstStyle/>
        <a:p>
          <a:endParaRPr lang="en-US"/>
        </a:p>
      </dgm:t>
    </dgm:pt>
    <dgm:pt modelId="{8E783290-F322-4BDA-B808-1DC03D3377CA}">
      <dgm:prSet phldrT="[Text]" custT="1"/>
      <dgm:spPr/>
      <dgm:t>
        <a:bodyPr/>
        <a:lstStyle/>
        <a:p>
          <a:r>
            <a:rPr lang="en-US" sz="1200" b="1" dirty="0" err="1">
              <a:solidFill>
                <a:schemeClr val="tx1"/>
              </a:solidFill>
            </a:rPr>
            <a:t>Societate</a:t>
          </a:r>
          <a:r>
            <a:rPr lang="en-US" sz="1200" b="1" dirty="0">
              <a:solidFill>
                <a:schemeClr val="tx1"/>
              </a:solidFill>
            </a:rPr>
            <a:t> </a:t>
          </a:r>
          <a:r>
            <a:rPr lang="en-US" sz="1200" b="1" dirty="0" err="1">
              <a:solidFill>
                <a:schemeClr val="tx1"/>
              </a:solidFill>
            </a:rPr>
            <a:t>agricola</a:t>
          </a:r>
          <a:endParaRPr lang="en-US" sz="1200" b="1" dirty="0">
            <a:solidFill>
              <a:schemeClr val="tx1"/>
            </a:solidFill>
          </a:endParaRPr>
        </a:p>
      </dgm:t>
    </dgm:pt>
    <dgm:pt modelId="{8707116A-B461-4942-BC28-6E9C162AA21D}" type="parTrans" cxnId="{AA11D7D7-4497-4D55-8335-33C4F3B38368}">
      <dgm:prSet/>
      <dgm:spPr/>
      <dgm:t>
        <a:bodyPr/>
        <a:lstStyle/>
        <a:p>
          <a:endParaRPr lang="en-US"/>
        </a:p>
      </dgm:t>
    </dgm:pt>
    <dgm:pt modelId="{ADCF58C0-8058-4B9B-9956-88F6D1124484}" type="sibTrans" cxnId="{AA11D7D7-4497-4D55-8335-33C4F3B38368}">
      <dgm:prSet/>
      <dgm:spPr/>
      <dgm:t>
        <a:bodyPr/>
        <a:lstStyle/>
        <a:p>
          <a:endParaRPr lang="en-US"/>
        </a:p>
      </dgm:t>
    </dgm:pt>
    <dgm:pt modelId="{1A6BE3F6-4CE3-4AB2-A835-5F38EEEDFD6E}" type="pres">
      <dgm:prSet presAssocID="{C8D4585F-79FB-4AA1-BB29-CDBCD2060074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FB103A6-01E0-48EC-96DF-C446EC3D361F}" type="pres">
      <dgm:prSet presAssocID="{27ACD795-5820-41AE-A605-34B0C2A78BC0}" presName="centerShape" presStyleLbl="node0" presStyleIdx="0" presStyleCnt="1" custScaleX="118947" custScaleY="74656" custLinFactNeighborX="2195" custLinFactNeighborY="2822"/>
      <dgm:spPr/>
    </dgm:pt>
    <dgm:pt modelId="{4575CB40-2EED-4770-8A4A-E2FD87AFFAEA}" type="pres">
      <dgm:prSet presAssocID="{AB87C850-12C7-40C3-B669-584C8C8006EB}" presName="node" presStyleLbl="node1" presStyleIdx="0" presStyleCnt="4" custScaleX="94850" custScaleY="86064" custRadScaleRad="73431" custRadScaleInc="23115">
        <dgm:presLayoutVars>
          <dgm:bulletEnabled val="1"/>
        </dgm:presLayoutVars>
      </dgm:prSet>
      <dgm:spPr/>
    </dgm:pt>
    <dgm:pt modelId="{7EE9BDB0-EB49-42F6-8533-16049966F1B6}" type="pres">
      <dgm:prSet presAssocID="{AB87C850-12C7-40C3-B669-584C8C8006EB}" presName="dummy" presStyleCnt="0"/>
      <dgm:spPr/>
    </dgm:pt>
    <dgm:pt modelId="{D4ABFC82-044F-42A4-9763-F99CDD4205CF}" type="pres">
      <dgm:prSet presAssocID="{8BDFD31E-9100-4D64-BB41-143F0F54A0D0}" presName="sibTrans" presStyleLbl="sibTrans2D1" presStyleIdx="0" presStyleCnt="4"/>
      <dgm:spPr/>
    </dgm:pt>
    <dgm:pt modelId="{793418CB-70F4-43D9-B1CE-A71D81A538E2}" type="pres">
      <dgm:prSet presAssocID="{39C092E9-7FA3-4739-87FE-67D79C2921C6}" presName="node" presStyleLbl="node1" presStyleIdx="1" presStyleCnt="4" custScaleX="94390" custRadScaleRad="106390" custRadScaleInc="-6332">
        <dgm:presLayoutVars>
          <dgm:bulletEnabled val="1"/>
        </dgm:presLayoutVars>
      </dgm:prSet>
      <dgm:spPr/>
    </dgm:pt>
    <dgm:pt modelId="{0F91E5B4-97E0-45FE-A600-B04BFDABD6CB}" type="pres">
      <dgm:prSet presAssocID="{39C092E9-7FA3-4739-87FE-67D79C2921C6}" presName="dummy" presStyleCnt="0"/>
      <dgm:spPr/>
    </dgm:pt>
    <dgm:pt modelId="{A4BB98B7-1F46-463B-AC62-990E89E91C25}" type="pres">
      <dgm:prSet presAssocID="{B47CEF8E-305B-45B1-9001-CC1881561A74}" presName="sibTrans" presStyleLbl="sibTrans2D1" presStyleIdx="1" presStyleCnt="4"/>
      <dgm:spPr/>
    </dgm:pt>
    <dgm:pt modelId="{981343AD-71C9-4747-B8B2-047F8D9CA879}" type="pres">
      <dgm:prSet presAssocID="{1FCFF0D5-5337-4BAB-9360-9610EA63D962}" presName="node" presStyleLbl="node1" presStyleIdx="2" presStyleCnt="4" custScaleY="85184" custRadScaleRad="78956" custRadScaleInc="-18151">
        <dgm:presLayoutVars>
          <dgm:bulletEnabled val="1"/>
        </dgm:presLayoutVars>
      </dgm:prSet>
      <dgm:spPr/>
    </dgm:pt>
    <dgm:pt modelId="{AB525378-55B6-423C-A28B-591FAE4E0B5C}" type="pres">
      <dgm:prSet presAssocID="{1FCFF0D5-5337-4BAB-9360-9610EA63D962}" presName="dummy" presStyleCnt="0"/>
      <dgm:spPr/>
    </dgm:pt>
    <dgm:pt modelId="{925E57C6-E16F-41F8-A63C-AA399572D742}" type="pres">
      <dgm:prSet presAssocID="{51C77B4C-F01F-407D-94A0-949ADE7BAEDD}" presName="sibTrans" presStyleLbl="sibTrans2D1" presStyleIdx="2" presStyleCnt="4"/>
      <dgm:spPr/>
    </dgm:pt>
    <dgm:pt modelId="{2B40C44B-7112-47FC-893B-25DE48C6A35D}" type="pres">
      <dgm:prSet presAssocID="{8E783290-F322-4BDA-B808-1DC03D3377CA}" presName="node" presStyleLbl="node1" presStyleIdx="3" presStyleCnt="4" custRadScaleRad="97214" custRadScaleInc="2388">
        <dgm:presLayoutVars>
          <dgm:bulletEnabled val="1"/>
        </dgm:presLayoutVars>
      </dgm:prSet>
      <dgm:spPr/>
    </dgm:pt>
    <dgm:pt modelId="{A601A31A-F35A-4E58-BD8B-346A02A3C6E1}" type="pres">
      <dgm:prSet presAssocID="{8E783290-F322-4BDA-B808-1DC03D3377CA}" presName="dummy" presStyleCnt="0"/>
      <dgm:spPr/>
    </dgm:pt>
    <dgm:pt modelId="{1F0D1023-D3D3-4095-848B-8A63FC827541}" type="pres">
      <dgm:prSet presAssocID="{ADCF58C0-8058-4B9B-9956-88F6D1124484}" presName="sibTrans" presStyleLbl="sibTrans2D1" presStyleIdx="3" presStyleCnt="4"/>
      <dgm:spPr/>
    </dgm:pt>
  </dgm:ptLst>
  <dgm:cxnLst>
    <dgm:cxn modelId="{3B944906-045F-4200-9AB7-131D270E3CE8}" type="presOf" srcId="{39C092E9-7FA3-4739-87FE-67D79C2921C6}" destId="{793418CB-70F4-43D9-B1CE-A71D81A538E2}" srcOrd="0" destOrd="0" presId="urn:microsoft.com/office/officeart/2005/8/layout/radial6"/>
    <dgm:cxn modelId="{AD7F470F-A47D-4F6C-BA2E-2A68394B0404}" srcId="{27ACD795-5820-41AE-A605-34B0C2A78BC0}" destId="{39C092E9-7FA3-4739-87FE-67D79C2921C6}" srcOrd="1" destOrd="0" parTransId="{F706463E-8ABD-4E27-825A-299D7C0E06DA}" sibTransId="{B47CEF8E-305B-45B1-9001-CC1881561A74}"/>
    <dgm:cxn modelId="{ABFD6A1A-923B-4718-B27F-C76E780DF0C1}" type="presOf" srcId="{1FCFF0D5-5337-4BAB-9360-9610EA63D962}" destId="{981343AD-71C9-4747-B8B2-047F8D9CA879}" srcOrd="0" destOrd="0" presId="urn:microsoft.com/office/officeart/2005/8/layout/radial6"/>
    <dgm:cxn modelId="{EEAD7727-CB42-4356-BC2F-59948AC31D88}" srcId="{27ACD795-5820-41AE-A605-34B0C2A78BC0}" destId="{AB87C850-12C7-40C3-B669-584C8C8006EB}" srcOrd="0" destOrd="0" parTransId="{954E5046-3A4D-4868-BDF0-965341A98AA1}" sibTransId="{8BDFD31E-9100-4D64-BB41-143F0F54A0D0}"/>
    <dgm:cxn modelId="{8884CD2E-B231-458E-B4A9-6813BCF3F3B1}" type="presOf" srcId="{8BDFD31E-9100-4D64-BB41-143F0F54A0D0}" destId="{D4ABFC82-044F-42A4-9763-F99CDD4205CF}" srcOrd="0" destOrd="0" presId="urn:microsoft.com/office/officeart/2005/8/layout/radial6"/>
    <dgm:cxn modelId="{C83C8040-CA80-427E-8E97-19A86090CB04}" type="presOf" srcId="{ADCF58C0-8058-4B9B-9956-88F6D1124484}" destId="{1F0D1023-D3D3-4095-848B-8A63FC827541}" srcOrd="0" destOrd="0" presId="urn:microsoft.com/office/officeart/2005/8/layout/radial6"/>
    <dgm:cxn modelId="{D6D2B156-D322-4076-B007-5B068494201A}" type="presOf" srcId="{C8D4585F-79FB-4AA1-BB29-CDBCD2060074}" destId="{1A6BE3F6-4CE3-4AB2-A835-5F38EEEDFD6E}" srcOrd="0" destOrd="0" presId="urn:microsoft.com/office/officeart/2005/8/layout/radial6"/>
    <dgm:cxn modelId="{B73BDD78-B4AD-47EA-84DE-606238201E57}" srcId="{27ACD795-5820-41AE-A605-34B0C2A78BC0}" destId="{1FCFF0D5-5337-4BAB-9360-9610EA63D962}" srcOrd="2" destOrd="0" parTransId="{AAD9044E-802B-4687-9C50-CF530316706C}" sibTransId="{51C77B4C-F01F-407D-94A0-949ADE7BAEDD}"/>
    <dgm:cxn modelId="{9C43D991-EFD7-4144-BDD6-CDC0ACCACB88}" type="presOf" srcId="{B47CEF8E-305B-45B1-9001-CC1881561A74}" destId="{A4BB98B7-1F46-463B-AC62-990E89E91C25}" srcOrd="0" destOrd="0" presId="urn:microsoft.com/office/officeart/2005/8/layout/radial6"/>
    <dgm:cxn modelId="{B16CAE92-D7C7-4AE0-8A88-5C47BEB372E7}" srcId="{C8D4585F-79FB-4AA1-BB29-CDBCD2060074}" destId="{27ACD795-5820-41AE-A605-34B0C2A78BC0}" srcOrd="0" destOrd="0" parTransId="{83387642-58E1-4EA2-96DA-50902C49E5DB}" sibTransId="{A6688CF4-16C7-4870-964C-3672062177E3}"/>
    <dgm:cxn modelId="{E908CCC4-3A11-4AC8-B485-0588BF681B5F}" type="presOf" srcId="{8E783290-F322-4BDA-B808-1DC03D3377CA}" destId="{2B40C44B-7112-47FC-893B-25DE48C6A35D}" srcOrd="0" destOrd="0" presId="urn:microsoft.com/office/officeart/2005/8/layout/radial6"/>
    <dgm:cxn modelId="{162CA9C7-1934-4F2D-BDA9-03BD95779B25}" type="presOf" srcId="{AB87C850-12C7-40C3-B669-584C8C8006EB}" destId="{4575CB40-2EED-4770-8A4A-E2FD87AFFAEA}" srcOrd="0" destOrd="0" presId="urn:microsoft.com/office/officeart/2005/8/layout/radial6"/>
    <dgm:cxn modelId="{AA11D7D7-4497-4D55-8335-33C4F3B38368}" srcId="{27ACD795-5820-41AE-A605-34B0C2A78BC0}" destId="{8E783290-F322-4BDA-B808-1DC03D3377CA}" srcOrd="3" destOrd="0" parTransId="{8707116A-B461-4942-BC28-6E9C162AA21D}" sibTransId="{ADCF58C0-8058-4B9B-9956-88F6D1124484}"/>
    <dgm:cxn modelId="{E814C7DF-0126-4CD5-9B4A-8F39B585317E}" type="presOf" srcId="{51C77B4C-F01F-407D-94A0-949ADE7BAEDD}" destId="{925E57C6-E16F-41F8-A63C-AA399572D742}" srcOrd="0" destOrd="0" presId="urn:microsoft.com/office/officeart/2005/8/layout/radial6"/>
    <dgm:cxn modelId="{5CCE9CE8-D94A-4C6A-8F63-059D7574FA1C}" type="presOf" srcId="{27ACD795-5820-41AE-A605-34B0C2A78BC0}" destId="{9FB103A6-01E0-48EC-96DF-C446EC3D361F}" srcOrd="0" destOrd="0" presId="urn:microsoft.com/office/officeart/2005/8/layout/radial6"/>
    <dgm:cxn modelId="{3818DCCD-676F-4DD1-AA4D-743738F9C1F8}" type="presParOf" srcId="{1A6BE3F6-4CE3-4AB2-A835-5F38EEEDFD6E}" destId="{9FB103A6-01E0-48EC-96DF-C446EC3D361F}" srcOrd="0" destOrd="0" presId="urn:microsoft.com/office/officeart/2005/8/layout/radial6"/>
    <dgm:cxn modelId="{40D10872-291B-43A2-997C-9F0E467756BB}" type="presParOf" srcId="{1A6BE3F6-4CE3-4AB2-A835-5F38EEEDFD6E}" destId="{4575CB40-2EED-4770-8A4A-E2FD87AFFAEA}" srcOrd="1" destOrd="0" presId="urn:microsoft.com/office/officeart/2005/8/layout/radial6"/>
    <dgm:cxn modelId="{E62E7644-6537-4389-99FC-6124F57126AC}" type="presParOf" srcId="{1A6BE3F6-4CE3-4AB2-A835-5F38EEEDFD6E}" destId="{7EE9BDB0-EB49-42F6-8533-16049966F1B6}" srcOrd="2" destOrd="0" presId="urn:microsoft.com/office/officeart/2005/8/layout/radial6"/>
    <dgm:cxn modelId="{CAB16EDB-4EFD-45F4-A8A0-7AD26D0900CF}" type="presParOf" srcId="{1A6BE3F6-4CE3-4AB2-A835-5F38EEEDFD6E}" destId="{D4ABFC82-044F-42A4-9763-F99CDD4205CF}" srcOrd="3" destOrd="0" presId="urn:microsoft.com/office/officeart/2005/8/layout/radial6"/>
    <dgm:cxn modelId="{830FF9F1-3311-4BCE-91AA-28121FB08C2F}" type="presParOf" srcId="{1A6BE3F6-4CE3-4AB2-A835-5F38EEEDFD6E}" destId="{793418CB-70F4-43D9-B1CE-A71D81A538E2}" srcOrd="4" destOrd="0" presId="urn:microsoft.com/office/officeart/2005/8/layout/radial6"/>
    <dgm:cxn modelId="{253E68BD-7258-4457-8D53-5D4F6D29AB55}" type="presParOf" srcId="{1A6BE3F6-4CE3-4AB2-A835-5F38EEEDFD6E}" destId="{0F91E5B4-97E0-45FE-A600-B04BFDABD6CB}" srcOrd="5" destOrd="0" presId="urn:microsoft.com/office/officeart/2005/8/layout/radial6"/>
    <dgm:cxn modelId="{53FFAF07-E668-4460-9B3A-431B9B0A79A3}" type="presParOf" srcId="{1A6BE3F6-4CE3-4AB2-A835-5F38EEEDFD6E}" destId="{A4BB98B7-1F46-463B-AC62-990E89E91C25}" srcOrd="6" destOrd="0" presId="urn:microsoft.com/office/officeart/2005/8/layout/radial6"/>
    <dgm:cxn modelId="{FE781024-11DD-46C7-B700-89BE83F81196}" type="presParOf" srcId="{1A6BE3F6-4CE3-4AB2-A835-5F38EEEDFD6E}" destId="{981343AD-71C9-4747-B8B2-047F8D9CA879}" srcOrd="7" destOrd="0" presId="urn:microsoft.com/office/officeart/2005/8/layout/radial6"/>
    <dgm:cxn modelId="{6C4E0721-75CF-4199-A0A3-B15F3BCCE525}" type="presParOf" srcId="{1A6BE3F6-4CE3-4AB2-A835-5F38EEEDFD6E}" destId="{AB525378-55B6-423C-A28B-591FAE4E0B5C}" srcOrd="8" destOrd="0" presId="urn:microsoft.com/office/officeart/2005/8/layout/radial6"/>
    <dgm:cxn modelId="{7A16E1CA-5441-4705-82B1-C1F0AEEE6D72}" type="presParOf" srcId="{1A6BE3F6-4CE3-4AB2-A835-5F38EEEDFD6E}" destId="{925E57C6-E16F-41F8-A63C-AA399572D742}" srcOrd="9" destOrd="0" presId="urn:microsoft.com/office/officeart/2005/8/layout/radial6"/>
    <dgm:cxn modelId="{6EC68E93-C742-4943-BFEF-CBF06D72A39D}" type="presParOf" srcId="{1A6BE3F6-4CE3-4AB2-A835-5F38EEEDFD6E}" destId="{2B40C44B-7112-47FC-893B-25DE48C6A35D}" srcOrd="10" destOrd="0" presId="urn:microsoft.com/office/officeart/2005/8/layout/radial6"/>
    <dgm:cxn modelId="{C0592625-37C3-4041-B1E0-FA6E1EE03AFB}" type="presParOf" srcId="{1A6BE3F6-4CE3-4AB2-A835-5F38EEEDFD6E}" destId="{A601A31A-F35A-4E58-BD8B-346A02A3C6E1}" srcOrd="11" destOrd="0" presId="urn:microsoft.com/office/officeart/2005/8/layout/radial6"/>
    <dgm:cxn modelId="{2B637E9C-5064-4155-848C-5A73199D76A2}" type="presParOf" srcId="{1A6BE3F6-4CE3-4AB2-A835-5F38EEEDFD6E}" destId="{1F0D1023-D3D3-4095-848B-8A63FC827541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B38C3E7-6836-4708-8232-9727D46B248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78FD1CD-83B3-4278-8E69-E3F17F30203A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b="1" dirty="0" err="1">
              <a:solidFill>
                <a:schemeClr val="tx1"/>
              </a:solidFill>
            </a:rPr>
            <a:t>Selectare</a:t>
          </a:r>
          <a:r>
            <a:rPr lang="en-US" b="1" dirty="0">
              <a:solidFill>
                <a:schemeClr val="tx1"/>
              </a:solidFill>
            </a:rPr>
            <a:t> </a:t>
          </a:r>
          <a:r>
            <a:rPr lang="en-US" b="1" dirty="0" err="1">
              <a:solidFill>
                <a:schemeClr val="tx1"/>
              </a:solidFill>
            </a:rPr>
            <a:t>grup</a:t>
          </a:r>
          <a:r>
            <a:rPr lang="en-US" b="1" dirty="0">
              <a:solidFill>
                <a:schemeClr val="tx1"/>
              </a:solidFill>
            </a:rPr>
            <a:t> </a:t>
          </a:r>
          <a:r>
            <a:rPr lang="ro-RO" b="1" dirty="0">
              <a:solidFill>
                <a:schemeClr val="tx1"/>
              </a:solidFill>
            </a:rPr>
            <a:t>ț</a:t>
          </a:r>
          <a:r>
            <a:rPr lang="en-US" b="1" dirty="0">
              <a:solidFill>
                <a:schemeClr val="tx1"/>
              </a:solidFill>
            </a:rPr>
            <a:t>int</a:t>
          </a:r>
          <a:r>
            <a:rPr lang="ro-RO" b="1" dirty="0">
              <a:solidFill>
                <a:schemeClr val="tx1"/>
              </a:solidFill>
            </a:rPr>
            <a:t>ă</a:t>
          </a:r>
          <a:endParaRPr lang="en-US" b="1" dirty="0">
            <a:solidFill>
              <a:schemeClr val="tx1"/>
            </a:solidFill>
          </a:endParaRPr>
        </a:p>
      </dgm:t>
    </dgm:pt>
    <dgm:pt modelId="{447B9DC8-9B8E-4382-B3CE-2339E47CE52D}" type="parTrans" cxnId="{F51E57C1-00C1-4C5B-A0F7-DEE18D89820A}">
      <dgm:prSet/>
      <dgm:spPr/>
      <dgm:t>
        <a:bodyPr/>
        <a:lstStyle/>
        <a:p>
          <a:endParaRPr lang="en-US"/>
        </a:p>
      </dgm:t>
    </dgm:pt>
    <dgm:pt modelId="{0342C81B-8E40-4910-BA7C-F6F020219508}" type="sibTrans" cxnId="{F51E57C1-00C1-4C5B-A0F7-DEE18D89820A}">
      <dgm:prSet/>
      <dgm:spPr/>
      <dgm:t>
        <a:bodyPr/>
        <a:lstStyle/>
        <a:p>
          <a:endParaRPr lang="en-US"/>
        </a:p>
      </dgm:t>
    </dgm:pt>
    <dgm:pt modelId="{4F8970A1-051C-4502-B583-E7CFB830CA86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b="1" dirty="0" err="1">
              <a:solidFill>
                <a:schemeClr val="tx1"/>
              </a:solidFill>
            </a:rPr>
            <a:t>Derulare</a:t>
          </a:r>
          <a:r>
            <a:rPr lang="en-US" b="1" dirty="0">
              <a:solidFill>
                <a:schemeClr val="tx1"/>
              </a:solidFill>
            </a:rPr>
            <a:t> program </a:t>
          </a:r>
          <a:r>
            <a:rPr lang="en-US" b="1" dirty="0" err="1">
              <a:solidFill>
                <a:schemeClr val="tx1"/>
              </a:solidFill>
            </a:rPr>
            <a:t>formare</a:t>
          </a:r>
          <a:r>
            <a:rPr lang="en-US" b="1" dirty="0">
              <a:solidFill>
                <a:schemeClr val="tx1"/>
              </a:solidFill>
            </a:rPr>
            <a:t> </a:t>
          </a:r>
          <a:r>
            <a:rPr lang="en-US" b="1" dirty="0" err="1">
              <a:solidFill>
                <a:schemeClr val="tx1"/>
              </a:solidFill>
            </a:rPr>
            <a:t>antreprenorial</a:t>
          </a:r>
          <a:r>
            <a:rPr lang="ro-RO" b="1" dirty="0">
              <a:solidFill>
                <a:schemeClr val="tx1"/>
              </a:solidFill>
            </a:rPr>
            <a:t>ă</a:t>
          </a:r>
          <a:r>
            <a:rPr lang="en-US" b="1" dirty="0">
              <a:solidFill>
                <a:schemeClr val="tx1"/>
              </a:solidFill>
            </a:rPr>
            <a:t> + </a:t>
          </a:r>
          <a:r>
            <a:rPr lang="en-US" b="1" dirty="0" err="1">
              <a:solidFill>
                <a:schemeClr val="tx1"/>
              </a:solidFill>
            </a:rPr>
            <a:t>alte</a:t>
          </a:r>
          <a:r>
            <a:rPr lang="en-US" b="1" dirty="0">
              <a:solidFill>
                <a:schemeClr val="tx1"/>
              </a:solidFill>
            </a:rPr>
            <a:t> </a:t>
          </a:r>
          <a:r>
            <a:rPr lang="en-US" b="1" dirty="0" err="1">
              <a:solidFill>
                <a:schemeClr val="tx1"/>
              </a:solidFill>
            </a:rPr>
            <a:t>activit</a:t>
          </a:r>
          <a:r>
            <a:rPr lang="ro-RO" b="1" dirty="0" err="1">
              <a:solidFill>
                <a:schemeClr val="tx1"/>
              </a:solidFill>
            </a:rPr>
            <a:t>ăț</a:t>
          </a:r>
          <a:r>
            <a:rPr lang="en-US" b="1" dirty="0" err="1">
              <a:solidFill>
                <a:schemeClr val="tx1"/>
              </a:solidFill>
            </a:rPr>
            <a:t>i</a:t>
          </a:r>
          <a:endParaRPr lang="en-US" b="1" dirty="0">
            <a:solidFill>
              <a:schemeClr val="tx1"/>
            </a:solidFill>
          </a:endParaRPr>
        </a:p>
      </dgm:t>
    </dgm:pt>
    <dgm:pt modelId="{D702214F-4315-4E56-9708-19D4C5C67D33}" type="parTrans" cxnId="{D21066C2-25F6-41E8-B003-C8F986E89AA0}">
      <dgm:prSet/>
      <dgm:spPr/>
      <dgm:t>
        <a:bodyPr/>
        <a:lstStyle/>
        <a:p>
          <a:endParaRPr lang="en-US"/>
        </a:p>
      </dgm:t>
    </dgm:pt>
    <dgm:pt modelId="{CF4DC555-069A-47A0-87D7-39605B162CAE}" type="sibTrans" cxnId="{D21066C2-25F6-41E8-B003-C8F986E89AA0}">
      <dgm:prSet/>
      <dgm:spPr/>
      <dgm:t>
        <a:bodyPr/>
        <a:lstStyle/>
        <a:p>
          <a:endParaRPr lang="en-US"/>
        </a:p>
      </dgm:t>
    </dgm:pt>
    <dgm:pt modelId="{BD2730EB-2656-42E5-9893-401812AFF2F7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b="1" dirty="0">
              <a:solidFill>
                <a:schemeClr val="tx1"/>
              </a:solidFill>
            </a:rPr>
            <a:t>Concurs </a:t>
          </a:r>
          <a:r>
            <a:rPr lang="en-US" b="1" dirty="0" err="1">
              <a:solidFill>
                <a:schemeClr val="tx1"/>
              </a:solidFill>
            </a:rPr>
            <a:t>planuri</a:t>
          </a:r>
          <a:r>
            <a:rPr lang="en-US" b="1" dirty="0">
              <a:solidFill>
                <a:schemeClr val="tx1"/>
              </a:solidFill>
            </a:rPr>
            <a:t> de </a:t>
          </a:r>
          <a:r>
            <a:rPr lang="en-US" b="1" dirty="0" err="1">
              <a:solidFill>
                <a:schemeClr val="tx1"/>
              </a:solidFill>
            </a:rPr>
            <a:t>afaceri</a:t>
          </a:r>
          <a:endParaRPr lang="en-US" b="1" dirty="0">
            <a:solidFill>
              <a:schemeClr val="tx1"/>
            </a:solidFill>
          </a:endParaRPr>
        </a:p>
      </dgm:t>
    </dgm:pt>
    <dgm:pt modelId="{79F1E28F-D7C6-445A-969E-164C1B73F83D}" type="parTrans" cxnId="{8584B994-514A-4CC1-B66E-6C88B8CBE86D}">
      <dgm:prSet/>
      <dgm:spPr/>
      <dgm:t>
        <a:bodyPr/>
        <a:lstStyle/>
        <a:p>
          <a:endParaRPr lang="en-US"/>
        </a:p>
      </dgm:t>
    </dgm:pt>
    <dgm:pt modelId="{B2628D5E-1EBF-4EB0-BAE9-D4F351C12E21}" type="sibTrans" cxnId="{8584B994-514A-4CC1-B66E-6C88B8CBE86D}">
      <dgm:prSet/>
      <dgm:spPr/>
      <dgm:t>
        <a:bodyPr/>
        <a:lstStyle/>
        <a:p>
          <a:endParaRPr lang="en-US"/>
        </a:p>
      </dgm:t>
    </dgm:pt>
    <dgm:pt modelId="{6810DECD-718B-44BE-A6ED-BD46C81E3044}">
      <dgm:prSet phldrT="[Text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o-RO" b="1" dirty="0">
              <a:solidFill>
                <a:schemeClr val="tx1"/>
              </a:solidFill>
            </a:rPr>
            <a:t>Î</a:t>
          </a:r>
          <a:r>
            <a:rPr lang="en-US" b="1" dirty="0" err="1">
              <a:solidFill>
                <a:schemeClr val="tx1"/>
              </a:solidFill>
            </a:rPr>
            <a:t>nfiin</a:t>
          </a:r>
          <a:r>
            <a:rPr lang="ro-RO" b="1" dirty="0">
              <a:solidFill>
                <a:schemeClr val="tx1"/>
              </a:solidFill>
            </a:rPr>
            <a:t>ț</a:t>
          </a:r>
          <a:r>
            <a:rPr lang="en-US" b="1" dirty="0">
              <a:solidFill>
                <a:schemeClr val="tx1"/>
              </a:solidFill>
            </a:rPr>
            <a:t>are 2</a:t>
          </a:r>
          <a:r>
            <a:rPr lang="ro-RO" b="1" dirty="0">
              <a:solidFill>
                <a:schemeClr val="tx1"/>
              </a:solidFill>
            </a:rPr>
            <a:t>3</a:t>
          </a:r>
          <a:r>
            <a:rPr lang="en-US" b="1" dirty="0">
              <a:solidFill>
                <a:schemeClr val="tx1"/>
              </a:solidFill>
            </a:rPr>
            <a:t> de </a:t>
          </a:r>
          <a:r>
            <a:rPr lang="ro-RO" b="1" dirty="0">
              <a:solidFill>
                <a:schemeClr val="tx1"/>
              </a:solidFill>
            </a:rPr>
            <a:t>î</a:t>
          </a:r>
          <a:r>
            <a:rPr lang="en-US" b="1" dirty="0" err="1">
              <a:solidFill>
                <a:schemeClr val="tx1"/>
              </a:solidFill>
            </a:rPr>
            <a:t>ntreprinderi</a:t>
          </a:r>
          <a:r>
            <a:rPr lang="en-US" b="1" dirty="0">
              <a:solidFill>
                <a:schemeClr val="tx1"/>
              </a:solidFill>
            </a:rPr>
            <a:t> </a:t>
          </a:r>
          <a:r>
            <a:rPr lang="en-US" b="1" dirty="0" err="1">
              <a:solidFill>
                <a:schemeClr val="tx1"/>
              </a:solidFill>
            </a:rPr>
            <a:t>sociale</a:t>
          </a:r>
          <a:endParaRPr lang="en-US" b="1" dirty="0">
            <a:solidFill>
              <a:schemeClr val="tx1"/>
            </a:solidFill>
          </a:endParaRPr>
        </a:p>
      </dgm:t>
    </dgm:pt>
    <dgm:pt modelId="{CB2E2AEF-27D5-4944-A86C-0C47176D7BD9}" type="parTrans" cxnId="{3A6A6D68-3099-457A-B919-77C4E2A68681}">
      <dgm:prSet/>
      <dgm:spPr/>
      <dgm:t>
        <a:bodyPr/>
        <a:lstStyle/>
        <a:p>
          <a:endParaRPr lang="en-US"/>
        </a:p>
      </dgm:t>
    </dgm:pt>
    <dgm:pt modelId="{1F7021BE-25DD-4B84-B480-414023F46BD8}" type="sibTrans" cxnId="{3A6A6D68-3099-457A-B919-77C4E2A68681}">
      <dgm:prSet/>
      <dgm:spPr/>
      <dgm:t>
        <a:bodyPr/>
        <a:lstStyle/>
        <a:p>
          <a:endParaRPr lang="en-US"/>
        </a:p>
      </dgm:t>
    </dgm:pt>
    <dgm:pt modelId="{D6F410D5-DFF1-403D-BC29-881AAC39B58C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b="1" dirty="0" err="1">
              <a:solidFill>
                <a:schemeClr val="tx1"/>
              </a:solidFill>
            </a:rPr>
            <a:t>Decontare</a:t>
          </a:r>
          <a:r>
            <a:rPr lang="en-US" b="1" dirty="0">
              <a:solidFill>
                <a:schemeClr val="tx1"/>
              </a:solidFill>
            </a:rPr>
            <a:t> </a:t>
          </a:r>
          <a:r>
            <a:rPr lang="en-US" b="1" dirty="0" err="1">
              <a:solidFill>
                <a:schemeClr val="tx1"/>
              </a:solidFill>
            </a:rPr>
            <a:t>cheltuieli</a:t>
          </a:r>
          <a:r>
            <a:rPr lang="en-US" b="1" dirty="0">
              <a:solidFill>
                <a:schemeClr val="tx1"/>
              </a:solidFill>
            </a:rPr>
            <a:t> </a:t>
          </a:r>
          <a:r>
            <a:rPr lang="en-US" b="1" dirty="0" err="1">
              <a:solidFill>
                <a:schemeClr val="tx1"/>
              </a:solidFill>
            </a:rPr>
            <a:t>afaceri</a:t>
          </a:r>
          <a:r>
            <a:rPr lang="en-US" b="1" dirty="0">
              <a:solidFill>
                <a:schemeClr val="tx1"/>
              </a:solidFill>
            </a:rPr>
            <a:t> – </a:t>
          </a:r>
          <a:r>
            <a:rPr lang="en-US" b="1" dirty="0" err="1">
              <a:solidFill>
                <a:schemeClr val="tx1"/>
              </a:solidFill>
            </a:rPr>
            <a:t>subven</a:t>
          </a:r>
          <a:r>
            <a:rPr lang="ro-RO" b="1" dirty="0">
              <a:solidFill>
                <a:schemeClr val="tx1"/>
              </a:solidFill>
            </a:rPr>
            <a:t>ț</a:t>
          </a:r>
          <a:r>
            <a:rPr lang="en-US" b="1" dirty="0" err="1">
              <a:solidFill>
                <a:schemeClr val="tx1"/>
              </a:solidFill>
            </a:rPr>
            <a:t>ia</a:t>
          </a:r>
          <a:r>
            <a:rPr lang="en-US" b="1" dirty="0">
              <a:solidFill>
                <a:schemeClr val="tx1"/>
              </a:solidFill>
            </a:rPr>
            <a:t> </a:t>
          </a:r>
          <a:r>
            <a:rPr lang="en-US" b="1" dirty="0" err="1">
              <a:solidFill>
                <a:schemeClr val="tx1"/>
              </a:solidFill>
            </a:rPr>
            <a:t>acordat</a:t>
          </a:r>
          <a:r>
            <a:rPr lang="ro-RO" b="1" dirty="0">
              <a:solidFill>
                <a:schemeClr val="tx1"/>
              </a:solidFill>
            </a:rPr>
            <a:t>ă</a:t>
          </a:r>
          <a:endParaRPr lang="en-US" b="1" dirty="0">
            <a:solidFill>
              <a:schemeClr val="tx1"/>
            </a:solidFill>
          </a:endParaRPr>
        </a:p>
      </dgm:t>
    </dgm:pt>
    <dgm:pt modelId="{0D933C47-D9AC-43FC-B5ED-8817E594FDBA}" type="parTrans" cxnId="{EE913F33-E5AD-4A23-AFFE-7A3C427A8982}">
      <dgm:prSet/>
      <dgm:spPr/>
      <dgm:t>
        <a:bodyPr/>
        <a:lstStyle/>
        <a:p>
          <a:endParaRPr lang="en-US"/>
        </a:p>
      </dgm:t>
    </dgm:pt>
    <dgm:pt modelId="{4DACD956-9D38-4895-9129-B280A5F0B001}" type="sibTrans" cxnId="{EE913F33-E5AD-4A23-AFFE-7A3C427A8982}">
      <dgm:prSet/>
      <dgm:spPr/>
      <dgm:t>
        <a:bodyPr/>
        <a:lstStyle/>
        <a:p>
          <a:endParaRPr lang="en-US"/>
        </a:p>
      </dgm:t>
    </dgm:pt>
    <dgm:pt modelId="{4F7C6998-23DC-4FAC-8CE8-3BB7FDEFF4F2}">
      <dgm:prSet phldrT="[Text]"/>
      <dgm:spPr>
        <a:solidFill>
          <a:srgbClr val="0099CC"/>
        </a:solidFill>
      </dgm:spPr>
      <dgm:t>
        <a:bodyPr/>
        <a:lstStyle/>
        <a:p>
          <a:r>
            <a:rPr lang="en-US" b="1" dirty="0" err="1">
              <a:solidFill>
                <a:schemeClr val="tx1"/>
              </a:solidFill>
            </a:rPr>
            <a:t>Monitorizare</a:t>
          </a:r>
          <a:r>
            <a:rPr lang="en-US" b="1" dirty="0">
              <a:solidFill>
                <a:schemeClr val="tx1"/>
              </a:solidFill>
            </a:rPr>
            <a:t> </a:t>
          </a:r>
          <a:r>
            <a:rPr lang="en-US" b="1" dirty="0" err="1">
              <a:solidFill>
                <a:schemeClr val="tx1"/>
              </a:solidFill>
            </a:rPr>
            <a:t>afaceri</a:t>
          </a:r>
          <a:endParaRPr lang="en-US" b="1" dirty="0">
            <a:solidFill>
              <a:schemeClr val="tx1"/>
            </a:solidFill>
          </a:endParaRPr>
        </a:p>
      </dgm:t>
    </dgm:pt>
    <dgm:pt modelId="{5B3270B9-4926-4D6E-A05F-D4D8663D08E0}" type="parTrans" cxnId="{5BD3BD73-399D-4185-9317-4E84ADE9643E}">
      <dgm:prSet/>
      <dgm:spPr/>
      <dgm:t>
        <a:bodyPr/>
        <a:lstStyle/>
        <a:p>
          <a:endParaRPr lang="en-US"/>
        </a:p>
      </dgm:t>
    </dgm:pt>
    <dgm:pt modelId="{4C20066E-1150-4B52-8D2E-69E4984A4040}" type="sibTrans" cxnId="{5BD3BD73-399D-4185-9317-4E84ADE9643E}">
      <dgm:prSet/>
      <dgm:spPr/>
      <dgm:t>
        <a:bodyPr/>
        <a:lstStyle/>
        <a:p>
          <a:endParaRPr lang="en-US"/>
        </a:p>
      </dgm:t>
    </dgm:pt>
    <dgm:pt modelId="{C12FF3BF-F85B-45CF-BCE4-29BD8C08E616}">
      <dgm:prSet phldrT="[Text]"/>
      <dgm:spPr>
        <a:solidFill>
          <a:srgbClr val="0099CC"/>
        </a:solidFill>
      </dgm:spPr>
      <dgm:t>
        <a:bodyPr/>
        <a:lstStyle/>
        <a:p>
          <a:r>
            <a:rPr lang="en-US" b="1" dirty="0" err="1">
              <a:solidFill>
                <a:schemeClr val="tx1"/>
              </a:solidFill>
            </a:rPr>
            <a:t>Sustenabilitate</a:t>
          </a:r>
          <a:endParaRPr lang="en-US" b="1" dirty="0">
            <a:solidFill>
              <a:schemeClr val="tx1"/>
            </a:solidFill>
          </a:endParaRPr>
        </a:p>
      </dgm:t>
    </dgm:pt>
    <dgm:pt modelId="{A446C799-7D16-4C8C-9443-7D51F737C0F6}" type="parTrans" cxnId="{9DAAF951-D001-4C32-9E18-F91C3D963C4B}">
      <dgm:prSet/>
      <dgm:spPr/>
      <dgm:t>
        <a:bodyPr/>
        <a:lstStyle/>
        <a:p>
          <a:endParaRPr lang="en-US"/>
        </a:p>
      </dgm:t>
    </dgm:pt>
    <dgm:pt modelId="{598867AE-9A11-4183-84CA-AA5469862BA7}" type="sibTrans" cxnId="{9DAAF951-D001-4C32-9E18-F91C3D963C4B}">
      <dgm:prSet/>
      <dgm:spPr/>
      <dgm:t>
        <a:bodyPr/>
        <a:lstStyle/>
        <a:p>
          <a:endParaRPr lang="en-US"/>
        </a:p>
      </dgm:t>
    </dgm:pt>
    <dgm:pt modelId="{4D1A8BBC-7145-4F07-8DE1-9A3E2D83BF85}" type="pres">
      <dgm:prSet presAssocID="{1B38C3E7-6836-4708-8232-9727D46B248A}" presName="CompostProcess" presStyleCnt="0">
        <dgm:presLayoutVars>
          <dgm:dir/>
          <dgm:resizeHandles val="exact"/>
        </dgm:presLayoutVars>
      </dgm:prSet>
      <dgm:spPr/>
    </dgm:pt>
    <dgm:pt modelId="{32C44E35-4140-4330-BFB0-7A824EB43811}" type="pres">
      <dgm:prSet presAssocID="{1B38C3E7-6836-4708-8232-9727D46B248A}" presName="arrow" presStyleLbl="bgShp" presStyleIdx="0" presStyleCnt="1" custScaleX="117647" custLinFactNeighborX="3410" custLinFactNeighborY="-1990"/>
      <dgm:spPr/>
    </dgm:pt>
    <dgm:pt modelId="{04433CA4-74D9-4B26-A120-7A889A7654DC}" type="pres">
      <dgm:prSet presAssocID="{1B38C3E7-6836-4708-8232-9727D46B248A}" presName="linearProcess" presStyleCnt="0"/>
      <dgm:spPr/>
    </dgm:pt>
    <dgm:pt modelId="{ADC9653E-35F5-486B-B155-1E0DCEAB6BBE}" type="pres">
      <dgm:prSet presAssocID="{F78FD1CD-83B3-4278-8E69-E3F17F30203A}" presName="textNode" presStyleLbl="node1" presStyleIdx="0" presStyleCnt="7" custScaleX="185148">
        <dgm:presLayoutVars>
          <dgm:bulletEnabled val="1"/>
        </dgm:presLayoutVars>
      </dgm:prSet>
      <dgm:spPr/>
    </dgm:pt>
    <dgm:pt modelId="{44AECC77-600E-4A25-82FB-841117237A84}" type="pres">
      <dgm:prSet presAssocID="{0342C81B-8E40-4910-BA7C-F6F020219508}" presName="sibTrans" presStyleCnt="0"/>
      <dgm:spPr/>
    </dgm:pt>
    <dgm:pt modelId="{73DCE5CB-AB7F-4543-B6EC-D28AA0005C8E}" type="pres">
      <dgm:prSet presAssocID="{4F8970A1-051C-4502-B583-E7CFB830CA86}" presName="textNode" presStyleLbl="node1" presStyleIdx="1" presStyleCnt="7" custScaleX="162617">
        <dgm:presLayoutVars>
          <dgm:bulletEnabled val="1"/>
        </dgm:presLayoutVars>
      </dgm:prSet>
      <dgm:spPr/>
    </dgm:pt>
    <dgm:pt modelId="{4886E574-5B40-4C1B-8EE1-6D85B9EE5EF0}" type="pres">
      <dgm:prSet presAssocID="{CF4DC555-069A-47A0-87D7-39605B162CAE}" presName="sibTrans" presStyleCnt="0"/>
      <dgm:spPr/>
    </dgm:pt>
    <dgm:pt modelId="{527EDE4B-32A7-4D9D-8890-5968F06738DE}" type="pres">
      <dgm:prSet presAssocID="{BD2730EB-2656-42E5-9893-401812AFF2F7}" presName="textNode" presStyleLbl="node1" presStyleIdx="2" presStyleCnt="7" custScaleX="178378">
        <dgm:presLayoutVars>
          <dgm:bulletEnabled val="1"/>
        </dgm:presLayoutVars>
      </dgm:prSet>
      <dgm:spPr/>
    </dgm:pt>
    <dgm:pt modelId="{5FAB9A76-E33E-4EA4-87EA-402D8978B7B1}" type="pres">
      <dgm:prSet presAssocID="{B2628D5E-1EBF-4EB0-BAE9-D4F351C12E21}" presName="sibTrans" presStyleCnt="0"/>
      <dgm:spPr/>
    </dgm:pt>
    <dgm:pt modelId="{DBF6B2F0-9368-4384-9515-2C78A5C4FFDA}" type="pres">
      <dgm:prSet presAssocID="{6810DECD-718B-44BE-A6ED-BD46C81E3044}" presName="textNode" presStyleLbl="node1" presStyleIdx="3" presStyleCnt="7" custScaleX="180757">
        <dgm:presLayoutVars>
          <dgm:bulletEnabled val="1"/>
        </dgm:presLayoutVars>
      </dgm:prSet>
      <dgm:spPr/>
    </dgm:pt>
    <dgm:pt modelId="{E993795D-92EB-40D2-9848-CD69A6BABCA5}" type="pres">
      <dgm:prSet presAssocID="{1F7021BE-25DD-4B84-B480-414023F46BD8}" presName="sibTrans" presStyleCnt="0"/>
      <dgm:spPr/>
    </dgm:pt>
    <dgm:pt modelId="{38C2CC84-DFC2-48E3-8CA8-BD5E156CA8F8}" type="pres">
      <dgm:prSet presAssocID="{D6F410D5-DFF1-403D-BC29-881AAC39B58C}" presName="textNode" presStyleLbl="node1" presStyleIdx="4" presStyleCnt="7" custScaleX="235900">
        <dgm:presLayoutVars>
          <dgm:bulletEnabled val="1"/>
        </dgm:presLayoutVars>
      </dgm:prSet>
      <dgm:spPr/>
    </dgm:pt>
    <dgm:pt modelId="{08CE48E5-659F-409F-B9FA-BC1B2B6E6122}" type="pres">
      <dgm:prSet presAssocID="{4DACD956-9D38-4895-9129-B280A5F0B001}" presName="sibTrans" presStyleCnt="0"/>
      <dgm:spPr/>
    </dgm:pt>
    <dgm:pt modelId="{EE3C2E99-B183-4774-9AE8-91BCDD2EE10C}" type="pres">
      <dgm:prSet presAssocID="{4F7C6998-23DC-4FAC-8CE8-3BB7FDEFF4F2}" presName="textNode" presStyleLbl="node1" presStyleIdx="5" presStyleCnt="7" custScaleX="204447">
        <dgm:presLayoutVars>
          <dgm:bulletEnabled val="1"/>
        </dgm:presLayoutVars>
      </dgm:prSet>
      <dgm:spPr/>
    </dgm:pt>
    <dgm:pt modelId="{5D9CA82E-00B8-47A9-929A-89D1425A18C9}" type="pres">
      <dgm:prSet presAssocID="{4C20066E-1150-4B52-8D2E-69E4984A4040}" presName="sibTrans" presStyleCnt="0"/>
      <dgm:spPr/>
    </dgm:pt>
    <dgm:pt modelId="{9D62FCDA-19A3-49AC-8052-38833E6E2FA7}" type="pres">
      <dgm:prSet presAssocID="{C12FF3BF-F85B-45CF-BCE4-29BD8C08E616}" presName="textNode" presStyleLbl="node1" presStyleIdx="6" presStyleCnt="7" custScaleX="183917">
        <dgm:presLayoutVars>
          <dgm:bulletEnabled val="1"/>
        </dgm:presLayoutVars>
      </dgm:prSet>
      <dgm:spPr/>
    </dgm:pt>
  </dgm:ptLst>
  <dgm:cxnLst>
    <dgm:cxn modelId="{10A6E101-2634-46DE-8761-02AF2C01FDDA}" type="presOf" srcId="{4F8970A1-051C-4502-B583-E7CFB830CA86}" destId="{73DCE5CB-AB7F-4543-B6EC-D28AA0005C8E}" srcOrd="0" destOrd="0" presId="urn:microsoft.com/office/officeart/2005/8/layout/hProcess9"/>
    <dgm:cxn modelId="{E6E1732D-BC88-4EAB-B2FA-D8608710ADD4}" type="presOf" srcId="{BD2730EB-2656-42E5-9893-401812AFF2F7}" destId="{527EDE4B-32A7-4D9D-8890-5968F06738DE}" srcOrd="0" destOrd="0" presId="urn:microsoft.com/office/officeart/2005/8/layout/hProcess9"/>
    <dgm:cxn modelId="{EE913F33-E5AD-4A23-AFFE-7A3C427A8982}" srcId="{1B38C3E7-6836-4708-8232-9727D46B248A}" destId="{D6F410D5-DFF1-403D-BC29-881AAC39B58C}" srcOrd="4" destOrd="0" parTransId="{0D933C47-D9AC-43FC-B5ED-8817E594FDBA}" sibTransId="{4DACD956-9D38-4895-9129-B280A5F0B001}"/>
    <dgm:cxn modelId="{248D3536-E052-4265-9648-B6C2D64EC4A7}" type="presOf" srcId="{D6F410D5-DFF1-403D-BC29-881AAC39B58C}" destId="{38C2CC84-DFC2-48E3-8CA8-BD5E156CA8F8}" srcOrd="0" destOrd="0" presId="urn:microsoft.com/office/officeart/2005/8/layout/hProcess9"/>
    <dgm:cxn modelId="{F6D1BD5B-60B5-4142-B19F-3107B840C27C}" type="presOf" srcId="{4F7C6998-23DC-4FAC-8CE8-3BB7FDEFF4F2}" destId="{EE3C2E99-B183-4774-9AE8-91BCDD2EE10C}" srcOrd="0" destOrd="0" presId="urn:microsoft.com/office/officeart/2005/8/layout/hProcess9"/>
    <dgm:cxn modelId="{A5C63345-D970-4637-A107-5BC390EA4A2B}" type="presOf" srcId="{1B38C3E7-6836-4708-8232-9727D46B248A}" destId="{4D1A8BBC-7145-4F07-8DE1-9A3E2D83BF85}" srcOrd="0" destOrd="0" presId="urn:microsoft.com/office/officeart/2005/8/layout/hProcess9"/>
    <dgm:cxn modelId="{3A6A6D68-3099-457A-B919-77C4E2A68681}" srcId="{1B38C3E7-6836-4708-8232-9727D46B248A}" destId="{6810DECD-718B-44BE-A6ED-BD46C81E3044}" srcOrd="3" destOrd="0" parTransId="{CB2E2AEF-27D5-4944-A86C-0C47176D7BD9}" sibTransId="{1F7021BE-25DD-4B84-B480-414023F46BD8}"/>
    <dgm:cxn modelId="{9DAAF951-D001-4C32-9E18-F91C3D963C4B}" srcId="{1B38C3E7-6836-4708-8232-9727D46B248A}" destId="{C12FF3BF-F85B-45CF-BCE4-29BD8C08E616}" srcOrd="6" destOrd="0" parTransId="{A446C799-7D16-4C8C-9443-7D51F737C0F6}" sibTransId="{598867AE-9A11-4183-84CA-AA5469862BA7}"/>
    <dgm:cxn modelId="{5BD3BD73-399D-4185-9317-4E84ADE9643E}" srcId="{1B38C3E7-6836-4708-8232-9727D46B248A}" destId="{4F7C6998-23DC-4FAC-8CE8-3BB7FDEFF4F2}" srcOrd="5" destOrd="0" parTransId="{5B3270B9-4926-4D6E-A05F-D4D8663D08E0}" sibTransId="{4C20066E-1150-4B52-8D2E-69E4984A4040}"/>
    <dgm:cxn modelId="{23E10A77-0898-4CFA-B87F-F14B752E5A31}" type="presOf" srcId="{F78FD1CD-83B3-4278-8E69-E3F17F30203A}" destId="{ADC9653E-35F5-486B-B155-1E0DCEAB6BBE}" srcOrd="0" destOrd="0" presId="urn:microsoft.com/office/officeart/2005/8/layout/hProcess9"/>
    <dgm:cxn modelId="{8584B994-514A-4CC1-B66E-6C88B8CBE86D}" srcId="{1B38C3E7-6836-4708-8232-9727D46B248A}" destId="{BD2730EB-2656-42E5-9893-401812AFF2F7}" srcOrd="2" destOrd="0" parTransId="{79F1E28F-D7C6-445A-969E-164C1B73F83D}" sibTransId="{B2628D5E-1EBF-4EB0-BAE9-D4F351C12E21}"/>
    <dgm:cxn modelId="{CF4592B1-0648-4149-B400-53AB323280A8}" type="presOf" srcId="{C12FF3BF-F85B-45CF-BCE4-29BD8C08E616}" destId="{9D62FCDA-19A3-49AC-8052-38833E6E2FA7}" srcOrd="0" destOrd="0" presId="urn:microsoft.com/office/officeart/2005/8/layout/hProcess9"/>
    <dgm:cxn modelId="{F51E57C1-00C1-4C5B-A0F7-DEE18D89820A}" srcId="{1B38C3E7-6836-4708-8232-9727D46B248A}" destId="{F78FD1CD-83B3-4278-8E69-E3F17F30203A}" srcOrd="0" destOrd="0" parTransId="{447B9DC8-9B8E-4382-B3CE-2339E47CE52D}" sibTransId="{0342C81B-8E40-4910-BA7C-F6F020219508}"/>
    <dgm:cxn modelId="{D21066C2-25F6-41E8-B003-C8F986E89AA0}" srcId="{1B38C3E7-6836-4708-8232-9727D46B248A}" destId="{4F8970A1-051C-4502-B583-E7CFB830CA86}" srcOrd="1" destOrd="0" parTransId="{D702214F-4315-4E56-9708-19D4C5C67D33}" sibTransId="{CF4DC555-069A-47A0-87D7-39605B162CAE}"/>
    <dgm:cxn modelId="{BFF642D2-D7E5-4AC9-9DB3-496E1482FFC0}" type="presOf" srcId="{6810DECD-718B-44BE-A6ED-BD46C81E3044}" destId="{DBF6B2F0-9368-4384-9515-2C78A5C4FFDA}" srcOrd="0" destOrd="0" presId="urn:microsoft.com/office/officeart/2005/8/layout/hProcess9"/>
    <dgm:cxn modelId="{6B1BC6BC-236E-44EE-9F13-8C3498CF7A06}" type="presParOf" srcId="{4D1A8BBC-7145-4F07-8DE1-9A3E2D83BF85}" destId="{32C44E35-4140-4330-BFB0-7A824EB43811}" srcOrd="0" destOrd="0" presId="urn:microsoft.com/office/officeart/2005/8/layout/hProcess9"/>
    <dgm:cxn modelId="{921873F8-D4C9-43C7-81B1-137A699DCC73}" type="presParOf" srcId="{4D1A8BBC-7145-4F07-8DE1-9A3E2D83BF85}" destId="{04433CA4-74D9-4B26-A120-7A889A7654DC}" srcOrd="1" destOrd="0" presId="urn:microsoft.com/office/officeart/2005/8/layout/hProcess9"/>
    <dgm:cxn modelId="{BA0C1C09-63C7-4785-B579-1B8D75A070BD}" type="presParOf" srcId="{04433CA4-74D9-4B26-A120-7A889A7654DC}" destId="{ADC9653E-35F5-486B-B155-1E0DCEAB6BBE}" srcOrd="0" destOrd="0" presId="urn:microsoft.com/office/officeart/2005/8/layout/hProcess9"/>
    <dgm:cxn modelId="{EBC08F81-B294-480F-BEA8-7BA908A072CC}" type="presParOf" srcId="{04433CA4-74D9-4B26-A120-7A889A7654DC}" destId="{44AECC77-600E-4A25-82FB-841117237A84}" srcOrd="1" destOrd="0" presId="urn:microsoft.com/office/officeart/2005/8/layout/hProcess9"/>
    <dgm:cxn modelId="{371342B2-ED6B-4F81-A3F0-693A8AD938DC}" type="presParOf" srcId="{04433CA4-74D9-4B26-A120-7A889A7654DC}" destId="{73DCE5CB-AB7F-4543-B6EC-D28AA0005C8E}" srcOrd="2" destOrd="0" presId="urn:microsoft.com/office/officeart/2005/8/layout/hProcess9"/>
    <dgm:cxn modelId="{F79E716D-AB47-4818-BFF7-98EDD4651965}" type="presParOf" srcId="{04433CA4-74D9-4B26-A120-7A889A7654DC}" destId="{4886E574-5B40-4C1B-8EE1-6D85B9EE5EF0}" srcOrd="3" destOrd="0" presId="urn:microsoft.com/office/officeart/2005/8/layout/hProcess9"/>
    <dgm:cxn modelId="{085CA1F2-9B21-49AA-84FE-72BA8FCE8F50}" type="presParOf" srcId="{04433CA4-74D9-4B26-A120-7A889A7654DC}" destId="{527EDE4B-32A7-4D9D-8890-5968F06738DE}" srcOrd="4" destOrd="0" presId="urn:microsoft.com/office/officeart/2005/8/layout/hProcess9"/>
    <dgm:cxn modelId="{6E8E5918-CCAC-4A8D-8768-6198198BD13B}" type="presParOf" srcId="{04433CA4-74D9-4B26-A120-7A889A7654DC}" destId="{5FAB9A76-E33E-4EA4-87EA-402D8978B7B1}" srcOrd="5" destOrd="0" presId="urn:microsoft.com/office/officeart/2005/8/layout/hProcess9"/>
    <dgm:cxn modelId="{092B881B-8CDF-4AA9-B977-8464D47CA9F2}" type="presParOf" srcId="{04433CA4-74D9-4B26-A120-7A889A7654DC}" destId="{DBF6B2F0-9368-4384-9515-2C78A5C4FFDA}" srcOrd="6" destOrd="0" presId="urn:microsoft.com/office/officeart/2005/8/layout/hProcess9"/>
    <dgm:cxn modelId="{B85EA58B-EB30-4F2F-8557-DD55F627F395}" type="presParOf" srcId="{04433CA4-74D9-4B26-A120-7A889A7654DC}" destId="{E993795D-92EB-40D2-9848-CD69A6BABCA5}" srcOrd="7" destOrd="0" presId="urn:microsoft.com/office/officeart/2005/8/layout/hProcess9"/>
    <dgm:cxn modelId="{2DDC5011-BF9A-49AF-B5EC-3CEE172A9FCB}" type="presParOf" srcId="{04433CA4-74D9-4B26-A120-7A889A7654DC}" destId="{38C2CC84-DFC2-48E3-8CA8-BD5E156CA8F8}" srcOrd="8" destOrd="0" presId="urn:microsoft.com/office/officeart/2005/8/layout/hProcess9"/>
    <dgm:cxn modelId="{0E9825F7-5374-4C8B-8C3B-9881EEB71C30}" type="presParOf" srcId="{04433CA4-74D9-4B26-A120-7A889A7654DC}" destId="{08CE48E5-659F-409F-B9FA-BC1B2B6E6122}" srcOrd="9" destOrd="0" presId="urn:microsoft.com/office/officeart/2005/8/layout/hProcess9"/>
    <dgm:cxn modelId="{C336C6DB-E0BD-48AD-95D0-D4AA77C8BAFB}" type="presParOf" srcId="{04433CA4-74D9-4B26-A120-7A889A7654DC}" destId="{EE3C2E99-B183-4774-9AE8-91BCDD2EE10C}" srcOrd="10" destOrd="0" presId="urn:microsoft.com/office/officeart/2005/8/layout/hProcess9"/>
    <dgm:cxn modelId="{FB8FEB6F-4951-4C19-850F-78CC374A8517}" type="presParOf" srcId="{04433CA4-74D9-4B26-A120-7A889A7654DC}" destId="{5D9CA82E-00B8-47A9-929A-89D1425A18C9}" srcOrd="11" destOrd="0" presId="urn:microsoft.com/office/officeart/2005/8/layout/hProcess9"/>
    <dgm:cxn modelId="{4117F7A1-3910-4F8B-9AFF-669DB06D22CE}" type="presParOf" srcId="{04433CA4-74D9-4B26-A120-7A889A7654DC}" destId="{9D62FCDA-19A3-49AC-8052-38833E6E2FA7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CC272F9-1B1E-497C-A420-FA28F5ABA2DB}" type="doc">
      <dgm:prSet loTypeId="urn:microsoft.com/office/officeart/2005/8/layout/cycle8" loCatId="cycle" qsTypeId="urn:microsoft.com/office/officeart/2005/8/quickstyle/simple3" qsCatId="simple" csTypeId="urn:microsoft.com/office/officeart/2005/8/colors/accent4_2" csCatId="accent4" phldr="1"/>
      <dgm:spPr/>
    </dgm:pt>
    <dgm:pt modelId="{03DBACAD-A69E-4AF8-910B-A8B461D9A72A}">
      <dgm:prSet phldrT="[Text]"/>
      <dgm:spPr/>
      <dgm:t>
        <a:bodyPr/>
        <a:lstStyle/>
        <a:p>
          <a:r>
            <a:rPr lang="en-US" b="1" dirty="0"/>
            <a:t>Impact social </a:t>
          </a:r>
          <a:r>
            <a:rPr lang="en-US" b="1" dirty="0" err="1"/>
            <a:t>pozitiv</a:t>
          </a:r>
          <a:endParaRPr lang="en-US" b="1" dirty="0"/>
        </a:p>
      </dgm:t>
    </dgm:pt>
    <dgm:pt modelId="{C9A5CFE7-DD10-4364-AF57-0D148B9FFA19}" type="parTrans" cxnId="{68725779-666C-47D5-AD4D-71AE24A2F05F}">
      <dgm:prSet/>
      <dgm:spPr/>
      <dgm:t>
        <a:bodyPr/>
        <a:lstStyle/>
        <a:p>
          <a:endParaRPr lang="en-US"/>
        </a:p>
      </dgm:t>
    </dgm:pt>
    <dgm:pt modelId="{8C6E6900-C44E-4B58-9455-399D95BE2888}" type="sibTrans" cxnId="{68725779-666C-47D5-AD4D-71AE24A2F05F}">
      <dgm:prSet/>
      <dgm:spPr/>
      <dgm:t>
        <a:bodyPr/>
        <a:lstStyle/>
        <a:p>
          <a:endParaRPr lang="en-US"/>
        </a:p>
      </dgm:t>
    </dgm:pt>
    <dgm:pt modelId="{0FCBEC81-556A-4817-BBDB-5E2FEDA9E851}">
      <dgm:prSet phldrT="[Text]"/>
      <dgm:spPr/>
      <dgm:t>
        <a:bodyPr/>
        <a:lstStyle/>
        <a:p>
          <a:r>
            <a:rPr lang="en-US" b="1" dirty="0" err="1"/>
            <a:t>Mediu</a:t>
          </a:r>
          <a:r>
            <a:rPr lang="en-US" b="1" dirty="0"/>
            <a:t> </a:t>
          </a:r>
          <a:r>
            <a:rPr lang="en-US" b="1" dirty="0" err="1"/>
            <a:t>inclusiv</a:t>
          </a:r>
          <a:r>
            <a:rPr lang="en-US" b="1" dirty="0"/>
            <a:t> </a:t>
          </a:r>
          <a:r>
            <a:rPr lang="ro-RO" b="1" dirty="0"/>
            <a:t>ș</a:t>
          </a:r>
          <a:r>
            <a:rPr lang="en-US" b="1" dirty="0" err="1"/>
            <a:t>i</a:t>
          </a:r>
          <a:r>
            <a:rPr lang="en-US" b="1" dirty="0"/>
            <a:t> divers</a:t>
          </a:r>
        </a:p>
      </dgm:t>
    </dgm:pt>
    <dgm:pt modelId="{32C395EE-DB20-4BCB-A966-426EC584EE2C}" type="parTrans" cxnId="{531BCF77-E249-4E64-B014-6F06A7A99C25}">
      <dgm:prSet/>
      <dgm:spPr/>
      <dgm:t>
        <a:bodyPr/>
        <a:lstStyle/>
        <a:p>
          <a:endParaRPr lang="en-US"/>
        </a:p>
      </dgm:t>
    </dgm:pt>
    <dgm:pt modelId="{0AF1D85E-F312-41BE-8890-7F63B4F31299}" type="sibTrans" cxnId="{531BCF77-E249-4E64-B014-6F06A7A99C25}">
      <dgm:prSet/>
      <dgm:spPr/>
      <dgm:t>
        <a:bodyPr/>
        <a:lstStyle/>
        <a:p>
          <a:endParaRPr lang="en-US"/>
        </a:p>
      </dgm:t>
    </dgm:pt>
    <dgm:pt modelId="{9897739D-E5A1-4DD4-BCAD-AB7671D91531}">
      <dgm:prSet phldrT="[Text]"/>
      <dgm:spPr/>
      <dgm:t>
        <a:bodyPr/>
        <a:lstStyle/>
        <a:p>
          <a:r>
            <a:rPr lang="en-US" b="1" dirty="0" err="1"/>
            <a:t>Incluziune</a:t>
          </a:r>
          <a:r>
            <a:rPr lang="en-US" b="1" dirty="0"/>
            <a:t> social</a:t>
          </a:r>
          <a:r>
            <a:rPr lang="ro-RO" b="1" dirty="0"/>
            <a:t>ă</a:t>
          </a:r>
          <a:r>
            <a:rPr lang="en-US" b="1" dirty="0"/>
            <a:t> </a:t>
          </a:r>
          <a:r>
            <a:rPr lang="en-US" b="1" dirty="0" err="1"/>
            <a:t>persoane</a:t>
          </a:r>
          <a:r>
            <a:rPr lang="en-US" b="1" dirty="0"/>
            <a:t> </a:t>
          </a:r>
          <a:r>
            <a:rPr lang="en-US" b="1" dirty="0" err="1"/>
            <a:t>devaforizate</a:t>
          </a:r>
          <a:endParaRPr lang="en-US" b="1" dirty="0"/>
        </a:p>
      </dgm:t>
    </dgm:pt>
    <dgm:pt modelId="{CB4E902B-4987-45CD-BA81-07C72E5F7EF8}" type="parTrans" cxnId="{52E42AF9-AB64-42DF-BE7D-27C889B887E8}">
      <dgm:prSet/>
      <dgm:spPr/>
      <dgm:t>
        <a:bodyPr/>
        <a:lstStyle/>
        <a:p>
          <a:endParaRPr lang="en-US"/>
        </a:p>
      </dgm:t>
    </dgm:pt>
    <dgm:pt modelId="{654D0C06-2540-4BCF-B005-7F90414B3DCB}" type="sibTrans" cxnId="{52E42AF9-AB64-42DF-BE7D-27C889B887E8}">
      <dgm:prSet/>
      <dgm:spPr/>
      <dgm:t>
        <a:bodyPr/>
        <a:lstStyle/>
        <a:p>
          <a:endParaRPr lang="en-US"/>
        </a:p>
      </dgm:t>
    </dgm:pt>
    <dgm:pt modelId="{8FE3CF5C-4F2D-4060-8124-EDF7AF8DC7CA}">
      <dgm:prSet phldrT="[Text]"/>
      <dgm:spPr/>
      <dgm:t>
        <a:bodyPr/>
        <a:lstStyle/>
        <a:p>
          <a:r>
            <a:rPr lang="en-US" b="1" dirty="0" err="1"/>
            <a:t>Ocupare</a:t>
          </a:r>
          <a:r>
            <a:rPr lang="en-US" b="1" dirty="0"/>
            <a:t> for</a:t>
          </a:r>
          <a:r>
            <a:rPr lang="ro-RO" b="1" dirty="0" err="1"/>
            <a:t>ță</a:t>
          </a:r>
          <a:r>
            <a:rPr lang="en-US" b="1" dirty="0"/>
            <a:t> de </a:t>
          </a:r>
          <a:r>
            <a:rPr lang="en-US" b="1" dirty="0" err="1"/>
            <a:t>munc</a:t>
          </a:r>
          <a:r>
            <a:rPr lang="ro-RO" b="1" dirty="0"/>
            <a:t>ă</a:t>
          </a:r>
          <a:endParaRPr lang="en-US" b="1" dirty="0"/>
        </a:p>
      </dgm:t>
    </dgm:pt>
    <dgm:pt modelId="{765D9199-E490-44CF-AB65-2BC5D310E6EF}" type="parTrans" cxnId="{95AF4DEA-D074-41C5-B509-97C989993CD4}">
      <dgm:prSet/>
      <dgm:spPr/>
      <dgm:t>
        <a:bodyPr/>
        <a:lstStyle/>
        <a:p>
          <a:endParaRPr lang="en-US"/>
        </a:p>
      </dgm:t>
    </dgm:pt>
    <dgm:pt modelId="{00365A7E-BB21-4580-93E8-54C9DA0B643A}" type="sibTrans" cxnId="{95AF4DEA-D074-41C5-B509-97C989993CD4}">
      <dgm:prSet/>
      <dgm:spPr/>
      <dgm:t>
        <a:bodyPr/>
        <a:lstStyle/>
        <a:p>
          <a:endParaRPr lang="en-US"/>
        </a:p>
      </dgm:t>
    </dgm:pt>
    <dgm:pt modelId="{3B5DC394-FE8A-46B4-97FA-D90795D85F36}">
      <dgm:prSet phldrT="[Text]"/>
      <dgm:spPr/>
      <dgm:t>
        <a:bodyPr/>
        <a:lstStyle/>
        <a:p>
          <a:r>
            <a:rPr lang="en-US" b="1" dirty="0" err="1"/>
            <a:t>Activit</a:t>
          </a:r>
          <a:r>
            <a:rPr lang="ro-RO" b="1" dirty="0" err="1"/>
            <a:t>ăț</a:t>
          </a:r>
          <a:r>
            <a:rPr lang="en-US" b="1" dirty="0" err="1"/>
            <a:t>i</a:t>
          </a:r>
          <a:r>
            <a:rPr lang="en-US" b="1" dirty="0"/>
            <a:t> </a:t>
          </a:r>
          <a:r>
            <a:rPr lang="en-US" b="1" dirty="0" err="1"/>
            <a:t>etice</a:t>
          </a:r>
          <a:r>
            <a:rPr lang="en-US" b="1" dirty="0"/>
            <a:t>, </a:t>
          </a:r>
          <a:r>
            <a:rPr lang="en-US" b="1" dirty="0" err="1"/>
            <a:t>durabile</a:t>
          </a:r>
          <a:endParaRPr lang="en-US" b="1" dirty="0"/>
        </a:p>
      </dgm:t>
    </dgm:pt>
    <dgm:pt modelId="{A0630487-F9FC-40D3-AAF2-B323E467D47A}" type="parTrans" cxnId="{99E7190C-4117-4F99-9665-A1F772337773}">
      <dgm:prSet/>
      <dgm:spPr/>
      <dgm:t>
        <a:bodyPr/>
        <a:lstStyle/>
        <a:p>
          <a:endParaRPr lang="en-US"/>
        </a:p>
      </dgm:t>
    </dgm:pt>
    <dgm:pt modelId="{898671BA-B870-44E8-BD77-7CA52DE413EC}" type="sibTrans" cxnId="{99E7190C-4117-4F99-9665-A1F772337773}">
      <dgm:prSet/>
      <dgm:spPr/>
      <dgm:t>
        <a:bodyPr/>
        <a:lstStyle/>
        <a:p>
          <a:endParaRPr lang="en-US"/>
        </a:p>
      </dgm:t>
    </dgm:pt>
    <dgm:pt modelId="{CB617EA0-CF60-43A7-B9B4-D91F67767AF7}" type="pres">
      <dgm:prSet presAssocID="{4CC272F9-1B1E-497C-A420-FA28F5ABA2DB}" presName="compositeShape" presStyleCnt="0">
        <dgm:presLayoutVars>
          <dgm:chMax val="7"/>
          <dgm:dir/>
          <dgm:resizeHandles val="exact"/>
        </dgm:presLayoutVars>
      </dgm:prSet>
      <dgm:spPr/>
    </dgm:pt>
    <dgm:pt modelId="{52F17B13-C214-49E1-B5C0-3336BB77293A}" type="pres">
      <dgm:prSet presAssocID="{4CC272F9-1B1E-497C-A420-FA28F5ABA2DB}" presName="wedge1" presStyleLbl="node1" presStyleIdx="0" presStyleCnt="5"/>
      <dgm:spPr/>
    </dgm:pt>
    <dgm:pt modelId="{BBF8F138-C1E1-45B7-A3B8-197EB37B108D}" type="pres">
      <dgm:prSet presAssocID="{4CC272F9-1B1E-497C-A420-FA28F5ABA2DB}" presName="dummy1a" presStyleCnt="0"/>
      <dgm:spPr/>
    </dgm:pt>
    <dgm:pt modelId="{142F1F7F-05CE-4459-A217-5CE1993CD865}" type="pres">
      <dgm:prSet presAssocID="{4CC272F9-1B1E-497C-A420-FA28F5ABA2DB}" presName="dummy1b" presStyleCnt="0"/>
      <dgm:spPr/>
    </dgm:pt>
    <dgm:pt modelId="{E4A4B0AF-619C-4B3B-B763-8781FAA9CEF7}" type="pres">
      <dgm:prSet presAssocID="{4CC272F9-1B1E-497C-A420-FA28F5ABA2DB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96515C23-446D-4815-8D08-E0ED86CEDB74}" type="pres">
      <dgm:prSet presAssocID="{4CC272F9-1B1E-497C-A420-FA28F5ABA2DB}" presName="wedge2" presStyleLbl="node1" presStyleIdx="1" presStyleCnt="5"/>
      <dgm:spPr/>
    </dgm:pt>
    <dgm:pt modelId="{631BEF6A-8659-4598-9804-099E1CC1423F}" type="pres">
      <dgm:prSet presAssocID="{4CC272F9-1B1E-497C-A420-FA28F5ABA2DB}" presName="dummy2a" presStyleCnt="0"/>
      <dgm:spPr/>
    </dgm:pt>
    <dgm:pt modelId="{4FBD7270-9C10-4AD1-8B70-357FB24CEFE4}" type="pres">
      <dgm:prSet presAssocID="{4CC272F9-1B1E-497C-A420-FA28F5ABA2DB}" presName="dummy2b" presStyleCnt="0"/>
      <dgm:spPr/>
    </dgm:pt>
    <dgm:pt modelId="{316236CB-7F1F-4813-BBD7-0D858429C8A0}" type="pres">
      <dgm:prSet presAssocID="{4CC272F9-1B1E-497C-A420-FA28F5ABA2DB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2042E822-E922-430D-91A1-CF22B2EFEE8A}" type="pres">
      <dgm:prSet presAssocID="{4CC272F9-1B1E-497C-A420-FA28F5ABA2DB}" presName="wedge3" presStyleLbl="node1" presStyleIdx="2" presStyleCnt="5"/>
      <dgm:spPr/>
    </dgm:pt>
    <dgm:pt modelId="{C2EADB70-3D73-43E3-B141-E99925B6E5BF}" type="pres">
      <dgm:prSet presAssocID="{4CC272F9-1B1E-497C-A420-FA28F5ABA2DB}" presName="dummy3a" presStyleCnt="0"/>
      <dgm:spPr/>
    </dgm:pt>
    <dgm:pt modelId="{36C739C3-E91E-4785-B5CB-BA1A02A57168}" type="pres">
      <dgm:prSet presAssocID="{4CC272F9-1B1E-497C-A420-FA28F5ABA2DB}" presName="dummy3b" presStyleCnt="0"/>
      <dgm:spPr/>
    </dgm:pt>
    <dgm:pt modelId="{B02AE68A-9AEF-458A-A182-3A48B2D8BFD6}" type="pres">
      <dgm:prSet presAssocID="{4CC272F9-1B1E-497C-A420-FA28F5ABA2DB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7D7EB4E6-E291-4CE6-8076-ACB6E3E7F22E}" type="pres">
      <dgm:prSet presAssocID="{4CC272F9-1B1E-497C-A420-FA28F5ABA2DB}" presName="wedge4" presStyleLbl="node1" presStyleIdx="3" presStyleCnt="5"/>
      <dgm:spPr/>
    </dgm:pt>
    <dgm:pt modelId="{CC5D99A9-226C-4296-95DE-B4B1A59D545E}" type="pres">
      <dgm:prSet presAssocID="{4CC272F9-1B1E-497C-A420-FA28F5ABA2DB}" presName="dummy4a" presStyleCnt="0"/>
      <dgm:spPr/>
    </dgm:pt>
    <dgm:pt modelId="{E9481E00-559B-497D-9F02-BA8085516628}" type="pres">
      <dgm:prSet presAssocID="{4CC272F9-1B1E-497C-A420-FA28F5ABA2DB}" presName="dummy4b" presStyleCnt="0"/>
      <dgm:spPr/>
    </dgm:pt>
    <dgm:pt modelId="{26A1BC67-AC64-4E93-99C8-CAEB54BF6778}" type="pres">
      <dgm:prSet presAssocID="{4CC272F9-1B1E-497C-A420-FA28F5ABA2DB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D4A0BFEE-8B0A-4768-8902-54784AB03344}" type="pres">
      <dgm:prSet presAssocID="{4CC272F9-1B1E-497C-A420-FA28F5ABA2DB}" presName="wedge5" presStyleLbl="node1" presStyleIdx="4" presStyleCnt="5"/>
      <dgm:spPr/>
    </dgm:pt>
    <dgm:pt modelId="{EF5B8123-D752-4EE0-AB9B-F963E2CB8387}" type="pres">
      <dgm:prSet presAssocID="{4CC272F9-1B1E-497C-A420-FA28F5ABA2DB}" presName="dummy5a" presStyleCnt="0"/>
      <dgm:spPr/>
    </dgm:pt>
    <dgm:pt modelId="{54CDBDDF-F6D5-4A2C-ACCE-B6A086636E37}" type="pres">
      <dgm:prSet presAssocID="{4CC272F9-1B1E-497C-A420-FA28F5ABA2DB}" presName="dummy5b" presStyleCnt="0"/>
      <dgm:spPr/>
    </dgm:pt>
    <dgm:pt modelId="{8B0A750C-79D0-467E-9312-875898ED7AC1}" type="pres">
      <dgm:prSet presAssocID="{4CC272F9-1B1E-497C-A420-FA28F5ABA2DB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</dgm:pt>
    <dgm:pt modelId="{FB9C79C2-6122-48D3-B3EE-5B1D88731098}" type="pres">
      <dgm:prSet presAssocID="{8C6E6900-C44E-4B58-9455-399D95BE2888}" presName="arrowWedge1" presStyleLbl="fgSibTrans2D1" presStyleIdx="0" presStyleCnt="5"/>
      <dgm:spPr/>
    </dgm:pt>
    <dgm:pt modelId="{F3E96DCB-650F-4891-8C80-5EFDA2BBA8E1}" type="pres">
      <dgm:prSet presAssocID="{0AF1D85E-F312-41BE-8890-7F63B4F31299}" presName="arrowWedge2" presStyleLbl="fgSibTrans2D1" presStyleIdx="1" presStyleCnt="5"/>
      <dgm:spPr/>
    </dgm:pt>
    <dgm:pt modelId="{2A5B3304-90C4-4A5A-960A-FD30A85573A9}" type="pres">
      <dgm:prSet presAssocID="{654D0C06-2540-4BCF-B005-7F90414B3DCB}" presName="arrowWedge3" presStyleLbl="fgSibTrans2D1" presStyleIdx="2" presStyleCnt="5"/>
      <dgm:spPr/>
    </dgm:pt>
    <dgm:pt modelId="{6700A8A9-6B5A-4C68-A8F8-25407516EDD5}" type="pres">
      <dgm:prSet presAssocID="{00365A7E-BB21-4580-93E8-54C9DA0B643A}" presName="arrowWedge4" presStyleLbl="fgSibTrans2D1" presStyleIdx="3" presStyleCnt="5"/>
      <dgm:spPr/>
    </dgm:pt>
    <dgm:pt modelId="{3954712D-ED5E-44D4-B199-182346D1C09E}" type="pres">
      <dgm:prSet presAssocID="{898671BA-B870-44E8-BD77-7CA52DE413EC}" presName="arrowWedge5" presStyleLbl="fgSibTrans2D1" presStyleIdx="4" presStyleCnt="5"/>
      <dgm:spPr/>
    </dgm:pt>
  </dgm:ptLst>
  <dgm:cxnLst>
    <dgm:cxn modelId="{0AF53804-AC0F-4A89-A8A7-C15331393315}" type="presOf" srcId="{03DBACAD-A69E-4AF8-910B-A8B461D9A72A}" destId="{52F17B13-C214-49E1-B5C0-3336BB77293A}" srcOrd="0" destOrd="0" presId="urn:microsoft.com/office/officeart/2005/8/layout/cycle8"/>
    <dgm:cxn modelId="{99E7190C-4117-4F99-9665-A1F772337773}" srcId="{4CC272F9-1B1E-497C-A420-FA28F5ABA2DB}" destId="{3B5DC394-FE8A-46B4-97FA-D90795D85F36}" srcOrd="4" destOrd="0" parTransId="{A0630487-F9FC-40D3-AAF2-B323E467D47A}" sibTransId="{898671BA-B870-44E8-BD77-7CA52DE413EC}"/>
    <dgm:cxn modelId="{62A2BB2C-40AF-40F5-B1F5-18DFE33B2E82}" type="presOf" srcId="{8FE3CF5C-4F2D-4060-8124-EDF7AF8DC7CA}" destId="{26A1BC67-AC64-4E93-99C8-CAEB54BF6778}" srcOrd="1" destOrd="0" presId="urn:microsoft.com/office/officeart/2005/8/layout/cycle8"/>
    <dgm:cxn modelId="{BE95BC2F-9888-49F5-BC7E-5D901252BB7A}" type="presOf" srcId="{0FCBEC81-556A-4817-BBDB-5E2FEDA9E851}" destId="{316236CB-7F1F-4813-BBD7-0D858429C8A0}" srcOrd="1" destOrd="0" presId="urn:microsoft.com/office/officeart/2005/8/layout/cycle8"/>
    <dgm:cxn modelId="{F72EDA4A-CE7C-4879-93BB-9ECA1030C2C1}" type="presOf" srcId="{3B5DC394-FE8A-46B4-97FA-D90795D85F36}" destId="{8B0A750C-79D0-467E-9312-875898ED7AC1}" srcOrd="1" destOrd="0" presId="urn:microsoft.com/office/officeart/2005/8/layout/cycle8"/>
    <dgm:cxn modelId="{59F46C56-AC01-4F48-AF0E-3125FC0A453D}" type="presOf" srcId="{4CC272F9-1B1E-497C-A420-FA28F5ABA2DB}" destId="{CB617EA0-CF60-43A7-B9B4-D91F67767AF7}" srcOrd="0" destOrd="0" presId="urn:microsoft.com/office/officeart/2005/8/layout/cycle8"/>
    <dgm:cxn modelId="{531BCF77-E249-4E64-B014-6F06A7A99C25}" srcId="{4CC272F9-1B1E-497C-A420-FA28F5ABA2DB}" destId="{0FCBEC81-556A-4817-BBDB-5E2FEDA9E851}" srcOrd="1" destOrd="0" parTransId="{32C395EE-DB20-4BCB-A966-426EC584EE2C}" sibTransId="{0AF1D85E-F312-41BE-8890-7F63B4F31299}"/>
    <dgm:cxn modelId="{68725779-666C-47D5-AD4D-71AE24A2F05F}" srcId="{4CC272F9-1B1E-497C-A420-FA28F5ABA2DB}" destId="{03DBACAD-A69E-4AF8-910B-A8B461D9A72A}" srcOrd="0" destOrd="0" parTransId="{C9A5CFE7-DD10-4364-AF57-0D148B9FFA19}" sibTransId="{8C6E6900-C44E-4B58-9455-399D95BE2888}"/>
    <dgm:cxn modelId="{2787D67F-3420-42CE-985D-33B9E4E780BE}" type="presOf" srcId="{8FE3CF5C-4F2D-4060-8124-EDF7AF8DC7CA}" destId="{7D7EB4E6-E291-4CE6-8076-ACB6E3E7F22E}" srcOrd="0" destOrd="0" presId="urn:microsoft.com/office/officeart/2005/8/layout/cycle8"/>
    <dgm:cxn modelId="{818AD08C-0574-4BFD-9F9E-AABF1883C774}" type="presOf" srcId="{03DBACAD-A69E-4AF8-910B-A8B461D9A72A}" destId="{E4A4B0AF-619C-4B3B-B763-8781FAA9CEF7}" srcOrd="1" destOrd="0" presId="urn:microsoft.com/office/officeart/2005/8/layout/cycle8"/>
    <dgm:cxn modelId="{930DFF9D-D8A1-4C18-9F6F-85380E56DC06}" type="presOf" srcId="{3B5DC394-FE8A-46B4-97FA-D90795D85F36}" destId="{D4A0BFEE-8B0A-4768-8902-54784AB03344}" srcOrd="0" destOrd="0" presId="urn:microsoft.com/office/officeart/2005/8/layout/cycle8"/>
    <dgm:cxn modelId="{1AE2BAB6-1DD0-4215-BB31-DDC92B8E4F5A}" type="presOf" srcId="{0FCBEC81-556A-4817-BBDB-5E2FEDA9E851}" destId="{96515C23-446D-4815-8D08-E0ED86CEDB74}" srcOrd="0" destOrd="0" presId="urn:microsoft.com/office/officeart/2005/8/layout/cycle8"/>
    <dgm:cxn modelId="{88DA07C4-3717-4F98-ABB0-7E095D98A1D1}" type="presOf" srcId="{9897739D-E5A1-4DD4-BCAD-AB7671D91531}" destId="{B02AE68A-9AEF-458A-A182-3A48B2D8BFD6}" srcOrd="1" destOrd="0" presId="urn:microsoft.com/office/officeart/2005/8/layout/cycle8"/>
    <dgm:cxn modelId="{72D686D8-CDF8-4D17-8415-0451C797E89D}" type="presOf" srcId="{9897739D-E5A1-4DD4-BCAD-AB7671D91531}" destId="{2042E822-E922-430D-91A1-CF22B2EFEE8A}" srcOrd="0" destOrd="0" presId="urn:microsoft.com/office/officeart/2005/8/layout/cycle8"/>
    <dgm:cxn modelId="{95AF4DEA-D074-41C5-B509-97C989993CD4}" srcId="{4CC272F9-1B1E-497C-A420-FA28F5ABA2DB}" destId="{8FE3CF5C-4F2D-4060-8124-EDF7AF8DC7CA}" srcOrd="3" destOrd="0" parTransId="{765D9199-E490-44CF-AB65-2BC5D310E6EF}" sibTransId="{00365A7E-BB21-4580-93E8-54C9DA0B643A}"/>
    <dgm:cxn modelId="{52E42AF9-AB64-42DF-BE7D-27C889B887E8}" srcId="{4CC272F9-1B1E-497C-A420-FA28F5ABA2DB}" destId="{9897739D-E5A1-4DD4-BCAD-AB7671D91531}" srcOrd="2" destOrd="0" parTransId="{CB4E902B-4987-45CD-BA81-07C72E5F7EF8}" sibTransId="{654D0C06-2540-4BCF-B005-7F90414B3DCB}"/>
    <dgm:cxn modelId="{A177A196-43D4-4B8C-8436-553A70080437}" type="presParOf" srcId="{CB617EA0-CF60-43A7-B9B4-D91F67767AF7}" destId="{52F17B13-C214-49E1-B5C0-3336BB77293A}" srcOrd="0" destOrd="0" presId="urn:microsoft.com/office/officeart/2005/8/layout/cycle8"/>
    <dgm:cxn modelId="{8E95C8EF-91C1-4CA8-8F32-92C3A2296332}" type="presParOf" srcId="{CB617EA0-CF60-43A7-B9B4-D91F67767AF7}" destId="{BBF8F138-C1E1-45B7-A3B8-197EB37B108D}" srcOrd="1" destOrd="0" presId="urn:microsoft.com/office/officeart/2005/8/layout/cycle8"/>
    <dgm:cxn modelId="{BA5C538E-CEA6-4CB7-BF0F-671DAF33B7B4}" type="presParOf" srcId="{CB617EA0-CF60-43A7-B9B4-D91F67767AF7}" destId="{142F1F7F-05CE-4459-A217-5CE1993CD865}" srcOrd="2" destOrd="0" presId="urn:microsoft.com/office/officeart/2005/8/layout/cycle8"/>
    <dgm:cxn modelId="{FFD436E2-AB2D-4D89-AEA2-1CBC60109B73}" type="presParOf" srcId="{CB617EA0-CF60-43A7-B9B4-D91F67767AF7}" destId="{E4A4B0AF-619C-4B3B-B763-8781FAA9CEF7}" srcOrd="3" destOrd="0" presId="urn:microsoft.com/office/officeart/2005/8/layout/cycle8"/>
    <dgm:cxn modelId="{3EB52B1C-8766-4145-BDBF-FDCE2767FC51}" type="presParOf" srcId="{CB617EA0-CF60-43A7-B9B4-D91F67767AF7}" destId="{96515C23-446D-4815-8D08-E0ED86CEDB74}" srcOrd="4" destOrd="0" presId="urn:microsoft.com/office/officeart/2005/8/layout/cycle8"/>
    <dgm:cxn modelId="{4D6DE252-31AA-426E-A3A9-E25395B22810}" type="presParOf" srcId="{CB617EA0-CF60-43A7-B9B4-D91F67767AF7}" destId="{631BEF6A-8659-4598-9804-099E1CC1423F}" srcOrd="5" destOrd="0" presId="urn:microsoft.com/office/officeart/2005/8/layout/cycle8"/>
    <dgm:cxn modelId="{D8B0505A-E830-4C62-B353-3A764650BC2F}" type="presParOf" srcId="{CB617EA0-CF60-43A7-B9B4-D91F67767AF7}" destId="{4FBD7270-9C10-4AD1-8B70-357FB24CEFE4}" srcOrd="6" destOrd="0" presId="urn:microsoft.com/office/officeart/2005/8/layout/cycle8"/>
    <dgm:cxn modelId="{9049644B-8413-4A5F-A0EC-FDB8D9AAA060}" type="presParOf" srcId="{CB617EA0-CF60-43A7-B9B4-D91F67767AF7}" destId="{316236CB-7F1F-4813-BBD7-0D858429C8A0}" srcOrd="7" destOrd="0" presId="urn:microsoft.com/office/officeart/2005/8/layout/cycle8"/>
    <dgm:cxn modelId="{A778A356-13E3-4814-B59F-AF45C974DA7D}" type="presParOf" srcId="{CB617EA0-CF60-43A7-B9B4-D91F67767AF7}" destId="{2042E822-E922-430D-91A1-CF22B2EFEE8A}" srcOrd="8" destOrd="0" presId="urn:microsoft.com/office/officeart/2005/8/layout/cycle8"/>
    <dgm:cxn modelId="{8DBE9284-FB97-4B1C-AD5E-4D055028C0BE}" type="presParOf" srcId="{CB617EA0-CF60-43A7-B9B4-D91F67767AF7}" destId="{C2EADB70-3D73-43E3-B141-E99925B6E5BF}" srcOrd="9" destOrd="0" presId="urn:microsoft.com/office/officeart/2005/8/layout/cycle8"/>
    <dgm:cxn modelId="{2B1B86EA-EFC5-450C-B94A-0CD4A8F824AD}" type="presParOf" srcId="{CB617EA0-CF60-43A7-B9B4-D91F67767AF7}" destId="{36C739C3-E91E-4785-B5CB-BA1A02A57168}" srcOrd="10" destOrd="0" presId="urn:microsoft.com/office/officeart/2005/8/layout/cycle8"/>
    <dgm:cxn modelId="{46D60071-7ADE-4A39-B831-81C95CB721DD}" type="presParOf" srcId="{CB617EA0-CF60-43A7-B9B4-D91F67767AF7}" destId="{B02AE68A-9AEF-458A-A182-3A48B2D8BFD6}" srcOrd="11" destOrd="0" presId="urn:microsoft.com/office/officeart/2005/8/layout/cycle8"/>
    <dgm:cxn modelId="{F7767BAB-4242-4AD6-A9FF-B1734B93728C}" type="presParOf" srcId="{CB617EA0-CF60-43A7-B9B4-D91F67767AF7}" destId="{7D7EB4E6-E291-4CE6-8076-ACB6E3E7F22E}" srcOrd="12" destOrd="0" presId="urn:microsoft.com/office/officeart/2005/8/layout/cycle8"/>
    <dgm:cxn modelId="{B3BF3655-34B8-40B1-832F-2B90603CA8EC}" type="presParOf" srcId="{CB617EA0-CF60-43A7-B9B4-D91F67767AF7}" destId="{CC5D99A9-226C-4296-95DE-B4B1A59D545E}" srcOrd="13" destOrd="0" presId="urn:microsoft.com/office/officeart/2005/8/layout/cycle8"/>
    <dgm:cxn modelId="{CE5C55B4-114A-4A48-A697-19E3321DC97D}" type="presParOf" srcId="{CB617EA0-CF60-43A7-B9B4-D91F67767AF7}" destId="{E9481E00-559B-497D-9F02-BA8085516628}" srcOrd="14" destOrd="0" presId="urn:microsoft.com/office/officeart/2005/8/layout/cycle8"/>
    <dgm:cxn modelId="{000ADCEF-C9B6-411B-8B68-938159B2A9F2}" type="presParOf" srcId="{CB617EA0-CF60-43A7-B9B4-D91F67767AF7}" destId="{26A1BC67-AC64-4E93-99C8-CAEB54BF6778}" srcOrd="15" destOrd="0" presId="urn:microsoft.com/office/officeart/2005/8/layout/cycle8"/>
    <dgm:cxn modelId="{5958751B-184D-449E-8251-CFD362120EAE}" type="presParOf" srcId="{CB617EA0-CF60-43A7-B9B4-D91F67767AF7}" destId="{D4A0BFEE-8B0A-4768-8902-54784AB03344}" srcOrd="16" destOrd="0" presId="urn:microsoft.com/office/officeart/2005/8/layout/cycle8"/>
    <dgm:cxn modelId="{295B52C6-9ED1-463D-AA12-4A9DC0AAF410}" type="presParOf" srcId="{CB617EA0-CF60-43A7-B9B4-D91F67767AF7}" destId="{EF5B8123-D752-4EE0-AB9B-F963E2CB8387}" srcOrd="17" destOrd="0" presId="urn:microsoft.com/office/officeart/2005/8/layout/cycle8"/>
    <dgm:cxn modelId="{35CAE577-730E-4114-AAB1-11201C9CD352}" type="presParOf" srcId="{CB617EA0-CF60-43A7-B9B4-D91F67767AF7}" destId="{54CDBDDF-F6D5-4A2C-ACCE-B6A086636E37}" srcOrd="18" destOrd="0" presId="urn:microsoft.com/office/officeart/2005/8/layout/cycle8"/>
    <dgm:cxn modelId="{F56306A7-EFB2-4CAF-B6D5-72992899CD4E}" type="presParOf" srcId="{CB617EA0-CF60-43A7-B9B4-D91F67767AF7}" destId="{8B0A750C-79D0-467E-9312-875898ED7AC1}" srcOrd="19" destOrd="0" presId="urn:microsoft.com/office/officeart/2005/8/layout/cycle8"/>
    <dgm:cxn modelId="{6001855C-FFD9-4DB0-B14E-EB4360C64AFC}" type="presParOf" srcId="{CB617EA0-CF60-43A7-B9B4-D91F67767AF7}" destId="{FB9C79C2-6122-48D3-B3EE-5B1D88731098}" srcOrd="20" destOrd="0" presId="urn:microsoft.com/office/officeart/2005/8/layout/cycle8"/>
    <dgm:cxn modelId="{9C1424BB-4280-403D-9004-A53D11C48AE4}" type="presParOf" srcId="{CB617EA0-CF60-43A7-B9B4-D91F67767AF7}" destId="{F3E96DCB-650F-4891-8C80-5EFDA2BBA8E1}" srcOrd="21" destOrd="0" presId="urn:microsoft.com/office/officeart/2005/8/layout/cycle8"/>
    <dgm:cxn modelId="{5E06D66C-290E-4998-992B-7A61A8E7EA8D}" type="presParOf" srcId="{CB617EA0-CF60-43A7-B9B4-D91F67767AF7}" destId="{2A5B3304-90C4-4A5A-960A-FD30A85573A9}" srcOrd="22" destOrd="0" presId="urn:microsoft.com/office/officeart/2005/8/layout/cycle8"/>
    <dgm:cxn modelId="{4F1438A8-18E6-4DD8-A730-7DE056E48560}" type="presParOf" srcId="{CB617EA0-CF60-43A7-B9B4-D91F67767AF7}" destId="{6700A8A9-6B5A-4C68-A8F8-25407516EDD5}" srcOrd="23" destOrd="0" presId="urn:microsoft.com/office/officeart/2005/8/layout/cycle8"/>
    <dgm:cxn modelId="{6F1A8247-F0B9-4F41-888F-63F43D01BBCD}" type="presParOf" srcId="{CB617EA0-CF60-43A7-B9B4-D91F67767AF7}" destId="{3954712D-ED5E-44D4-B199-182346D1C09E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F66158-8C95-4AB3-AEE1-08EDE904FD3F}">
      <dsp:nvSpPr>
        <dsp:cNvPr id="0" name=""/>
        <dsp:cNvSpPr/>
      </dsp:nvSpPr>
      <dsp:spPr>
        <a:xfrm>
          <a:off x="1261803" y="1672281"/>
          <a:ext cx="1606342" cy="1426993"/>
        </a:xfrm>
        <a:prstGeom prst="ellipse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>
              <a:solidFill>
                <a:schemeClr val="bg1"/>
              </a:solidFill>
            </a:rPr>
            <a:t>Regiun</a:t>
          </a:r>
          <a:r>
            <a:rPr lang="ro-RO" sz="1400" kern="1200" dirty="0">
              <a:solidFill>
                <a:schemeClr val="bg1"/>
              </a:solidFill>
            </a:rPr>
            <a:t>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400" kern="1200" dirty="0">
              <a:solidFill>
                <a:schemeClr val="bg1"/>
              </a:solidFill>
            </a:rPr>
            <a:t>Implementare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400" kern="1200" dirty="0">
              <a:solidFill>
                <a:schemeClr val="bg1"/>
              </a:solidFill>
            </a:rPr>
            <a:t>proiect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1497046" y="1881259"/>
        <a:ext cx="1135856" cy="1009037"/>
      </dsp:txXfrm>
    </dsp:sp>
    <dsp:sp modelId="{6A7F741F-56F3-475D-B783-B4948036AA3A}">
      <dsp:nvSpPr>
        <dsp:cNvPr id="0" name=""/>
        <dsp:cNvSpPr/>
      </dsp:nvSpPr>
      <dsp:spPr>
        <a:xfrm rot="16200000">
          <a:off x="1884621" y="1466967"/>
          <a:ext cx="360706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360706" y="249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055957" y="1482910"/>
        <a:ext cx="18035" cy="18035"/>
      </dsp:txXfrm>
    </dsp:sp>
    <dsp:sp modelId="{D0368A38-BB66-4D5B-A976-7571535A9371}">
      <dsp:nvSpPr>
        <dsp:cNvPr id="0" name=""/>
        <dsp:cNvSpPr/>
      </dsp:nvSpPr>
      <dsp:spPr>
        <a:xfrm>
          <a:off x="1492267" y="479178"/>
          <a:ext cx="1145415" cy="8323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500" kern="1200" dirty="0">
              <a:solidFill>
                <a:schemeClr val="tx1"/>
              </a:solidFill>
            </a:rPr>
            <a:t>Vest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1660009" y="601080"/>
        <a:ext cx="809931" cy="588592"/>
      </dsp:txXfrm>
    </dsp:sp>
    <dsp:sp modelId="{6F0F89EA-47AD-420E-A67C-7A406E75EC33}">
      <dsp:nvSpPr>
        <dsp:cNvPr id="0" name=""/>
        <dsp:cNvSpPr/>
      </dsp:nvSpPr>
      <dsp:spPr>
        <a:xfrm>
          <a:off x="2868146" y="2360817"/>
          <a:ext cx="114522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114522" y="249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922544" y="2382915"/>
        <a:ext cx="5726" cy="5726"/>
      </dsp:txXfrm>
    </dsp:sp>
    <dsp:sp modelId="{6E08A416-D069-41A0-BA3A-16EFBBB5319C}">
      <dsp:nvSpPr>
        <dsp:cNvPr id="0" name=""/>
        <dsp:cNvSpPr/>
      </dsp:nvSpPr>
      <dsp:spPr>
        <a:xfrm>
          <a:off x="2982668" y="2017366"/>
          <a:ext cx="1145415" cy="7368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500" kern="1200" dirty="0">
              <a:solidFill>
                <a:schemeClr val="tx1"/>
              </a:solidFill>
            </a:rPr>
            <a:t>Sud-Est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3150410" y="2125271"/>
        <a:ext cx="809931" cy="521013"/>
      </dsp:txXfrm>
    </dsp:sp>
    <dsp:sp modelId="{211DEAED-E857-4F3B-B5E1-FE355D25BDBC}">
      <dsp:nvSpPr>
        <dsp:cNvPr id="0" name=""/>
        <dsp:cNvSpPr/>
      </dsp:nvSpPr>
      <dsp:spPr>
        <a:xfrm rot="5400000">
          <a:off x="1861043" y="3278245"/>
          <a:ext cx="407863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407863" y="249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054778" y="3293010"/>
        <a:ext cx="20393" cy="20393"/>
      </dsp:txXfrm>
    </dsp:sp>
    <dsp:sp modelId="{E798C9F2-8540-4027-AC83-F7FBC3EDC802}">
      <dsp:nvSpPr>
        <dsp:cNvPr id="0" name=""/>
        <dsp:cNvSpPr/>
      </dsp:nvSpPr>
      <dsp:spPr>
        <a:xfrm>
          <a:off x="1492267" y="3507138"/>
          <a:ext cx="1145415" cy="7380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500" kern="1200" dirty="0">
              <a:solidFill>
                <a:schemeClr val="tx1"/>
              </a:solidFill>
            </a:rPr>
            <a:t>Sud-Muntenia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1660009" y="3615228"/>
        <a:ext cx="809931" cy="521903"/>
      </dsp:txXfrm>
    </dsp:sp>
    <dsp:sp modelId="{108B1F8F-C766-4DBC-BB46-2740298F7A08}">
      <dsp:nvSpPr>
        <dsp:cNvPr id="0" name=""/>
        <dsp:cNvSpPr/>
      </dsp:nvSpPr>
      <dsp:spPr>
        <a:xfrm rot="10800000">
          <a:off x="1147281" y="2360817"/>
          <a:ext cx="114522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114522" y="249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1201679" y="2382915"/>
        <a:ext cx="5726" cy="5726"/>
      </dsp:txXfrm>
    </dsp:sp>
    <dsp:sp modelId="{D6A2362A-61BD-4391-87F9-A4D2256C213E}">
      <dsp:nvSpPr>
        <dsp:cNvPr id="0" name=""/>
        <dsp:cNvSpPr/>
      </dsp:nvSpPr>
      <dsp:spPr>
        <a:xfrm>
          <a:off x="1865" y="2010941"/>
          <a:ext cx="1145415" cy="7496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500" kern="1200" dirty="0">
              <a:solidFill>
                <a:schemeClr val="tx1"/>
              </a:solidFill>
            </a:rPr>
            <a:t>Sud-Vest Oltenia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169607" y="2120728"/>
        <a:ext cx="809931" cy="5301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F66158-8C95-4AB3-AEE1-08EDE904FD3F}">
      <dsp:nvSpPr>
        <dsp:cNvPr id="0" name=""/>
        <dsp:cNvSpPr/>
      </dsp:nvSpPr>
      <dsp:spPr>
        <a:xfrm>
          <a:off x="706805" y="42822"/>
          <a:ext cx="2059855" cy="1829871"/>
        </a:xfrm>
        <a:prstGeom prst="ellipse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 dirty="0"/>
            <a:t>2</a:t>
          </a:r>
          <a:r>
            <a:rPr lang="ro-RO" sz="3800" b="1" kern="1200" dirty="0"/>
            <a:t>3</a:t>
          </a:r>
          <a:r>
            <a:rPr lang="en-US" sz="3800" b="1" kern="1200" dirty="0"/>
            <a:t> de </a:t>
          </a:r>
          <a:r>
            <a:rPr lang="en-US" sz="3800" b="1" kern="1200" dirty="0" err="1"/>
            <a:t>afaceri</a:t>
          </a:r>
          <a:endParaRPr lang="en-US" sz="3800" b="1" kern="1200" dirty="0"/>
        </a:p>
      </dsp:txBody>
      <dsp:txXfrm>
        <a:off x="1008464" y="310800"/>
        <a:ext cx="1456537" cy="1293915"/>
      </dsp:txXfrm>
    </dsp:sp>
    <dsp:sp modelId="{6A7F741F-56F3-475D-B783-B4948036AA3A}">
      <dsp:nvSpPr>
        <dsp:cNvPr id="0" name=""/>
        <dsp:cNvSpPr/>
      </dsp:nvSpPr>
      <dsp:spPr>
        <a:xfrm rot="5316757">
          <a:off x="1528399" y="2069551"/>
          <a:ext cx="472412" cy="78134"/>
        </a:xfrm>
        <a:custGeom>
          <a:avLst/>
          <a:gdLst/>
          <a:ahLst/>
          <a:cxnLst/>
          <a:rect l="0" t="0" r="0" b="0"/>
          <a:pathLst>
            <a:path>
              <a:moveTo>
                <a:pt x="0" y="39067"/>
              </a:moveTo>
              <a:lnTo>
                <a:pt x="472412" y="390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752795" y="2096808"/>
        <a:ext cx="23620" cy="23620"/>
      </dsp:txXfrm>
    </dsp:sp>
    <dsp:sp modelId="{D0368A38-BB66-4D5B-A976-7571535A9371}">
      <dsp:nvSpPr>
        <dsp:cNvPr id="0" name=""/>
        <dsp:cNvSpPr/>
      </dsp:nvSpPr>
      <dsp:spPr>
        <a:xfrm>
          <a:off x="1047998" y="2344689"/>
          <a:ext cx="1468796" cy="996989"/>
        </a:xfrm>
        <a:prstGeom prst="ellipse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400" kern="1200" dirty="0">
              <a:solidFill>
                <a:schemeClr val="tx1"/>
              </a:solidFill>
            </a:rPr>
            <a:t>î</a:t>
          </a:r>
          <a:r>
            <a:rPr lang="en-US" sz="2400" kern="1200" dirty="0">
              <a:solidFill>
                <a:schemeClr val="tx1"/>
              </a:solidFill>
            </a:rPr>
            <a:t>n zona urban</a:t>
          </a:r>
          <a:r>
            <a:rPr lang="ro-RO" sz="2400" kern="1200" dirty="0">
              <a:solidFill>
                <a:schemeClr val="tx1"/>
              </a:solidFill>
            </a:rPr>
            <a:t>ă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263098" y="2490695"/>
        <a:ext cx="1038596" cy="7049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705FB9-79B2-4410-9EAE-F8A943DB0467}">
      <dsp:nvSpPr>
        <dsp:cNvPr id="0" name=""/>
        <dsp:cNvSpPr/>
      </dsp:nvSpPr>
      <dsp:spPr>
        <a:xfrm rot="16200000">
          <a:off x="90412" y="-89491"/>
          <a:ext cx="2215290" cy="2394272"/>
        </a:xfrm>
        <a:prstGeom prst="flowChartManualOperati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0" tIns="0" rIns="148952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b="1" i="1" kern="1200" dirty="0"/>
            <a:t>consolidarea coeziunii economice și sociale</a:t>
          </a:r>
          <a:endParaRPr lang="en-US" sz="2300" b="1" i="1" kern="1200" dirty="0"/>
        </a:p>
      </dsp:txBody>
      <dsp:txXfrm rot="5400000">
        <a:off x="921" y="443058"/>
        <a:ext cx="2394272" cy="1329174"/>
      </dsp:txXfrm>
    </dsp:sp>
    <dsp:sp modelId="{C57B99D0-2EFD-4113-8DF0-9B3E8060098E}">
      <dsp:nvSpPr>
        <dsp:cNvPr id="0" name=""/>
        <dsp:cNvSpPr/>
      </dsp:nvSpPr>
      <dsp:spPr>
        <a:xfrm rot="16200000">
          <a:off x="2664255" y="-89491"/>
          <a:ext cx="2215290" cy="2394272"/>
        </a:xfrm>
        <a:prstGeom prst="flowChartManualOperation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0" tIns="0" rIns="148952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i="1" kern="1200" dirty="0" err="1"/>
            <a:t>ocuparea</a:t>
          </a:r>
          <a:r>
            <a:rPr lang="en-US" sz="2300" b="1" i="1" kern="1200" dirty="0"/>
            <a:t> </a:t>
          </a:r>
          <a:r>
            <a:rPr lang="en-US" sz="2300" b="1" i="1" kern="1200" dirty="0" err="1"/>
            <a:t>forței</a:t>
          </a:r>
          <a:r>
            <a:rPr lang="en-US" sz="2300" b="1" i="1" kern="1200" dirty="0"/>
            <a:t> de </a:t>
          </a:r>
          <a:r>
            <a:rPr lang="en-US" sz="2300" b="1" i="1" kern="1200" dirty="0" err="1"/>
            <a:t>muncă</a:t>
          </a:r>
          <a:endParaRPr lang="en-US" sz="2300" b="1" i="1" kern="1200" dirty="0"/>
        </a:p>
      </dsp:txBody>
      <dsp:txXfrm rot="5400000">
        <a:off x="2574764" y="443058"/>
        <a:ext cx="2394272" cy="1329174"/>
      </dsp:txXfrm>
    </dsp:sp>
    <dsp:sp modelId="{31D5C3DF-2158-43D7-9E8D-D20D665B28DC}">
      <dsp:nvSpPr>
        <dsp:cNvPr id="0" name=""/>
        <dsp:cNvSpPr/>
      </dsp:nvSpPr>
      <dsp:spPr>
        <a:xfrm rot="16200000">
          <a:off x="5238097" y="-89491"/>
          <a:ext cx="2215290" cy="2394272"/>
        </a:xfrm>
        <a:prstGeom prst="flowChartManualOperation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0" tIns="0" rIns="148952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i="1" kern="1200" dirty="0" err="1"/>
            <a:t>dezvoltarea</a:t>
          </a:r>
          <a:r>
            <a:rPr lang="en-US" sz="2300" b="1" i="1" kern="1200" dirty="0"/>
            <a:t> </a:t>
          </a:r>
          <a:r>
            <a:rPr lang="en-US" sz="2300" b="1" i="1" kern="1200" dirty="0" err="1"/>
            <a:t>serviciilor</a:t>
          </a:r>
          <a:r>
            <a:rPr lang="en-US" sz="2300" b="1" i="1" kern="1200" dirty="0"/>
            <a:t> </a:t>
          </a:r>
          <a:r>
            <a:rPr lang="en-US" sz="2300" b="1" i="1" kern="1200" dirty="0" err="1"/>
            <a:t>sociale</a:t>
          </a:r>
          <a:endParaRPr lang="en-US" sz="2300" b="1" i="1" kern="1200" dirty="0"/>
        </a:p>
      </dsp:txBody>
      <dsp:txXfrm rot="5400000">
        <a:off x="5148606" y="443058"/>
        <a:ext cx="2394272" cy="13291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0D1023-D3D3-4095-848B-8A63FC827541}">
      <dsp:nvSpPr>
        <dsp:cNvPr id="0" name=""/>
        <dsp:cNvSpPr/>
      </dsp:nvSpPr>
      <dsp:spPr>
        <a:xfrm>
          <a:off x="1228664" y="815733"/>
          <a:ext cx="2907897" cy="2907897"/>
        </a:xfrm>
        <a:prstGeom prst="blockArc">
          <a:avLst>
            <a:gd name="adj1" fmla="val 11769113"/>
            <a:gd name="adj2" fmla="val 16545017"/>
            <a:gd name="adj3" fmla="val 4637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25E57C6-E16F-41F8-A63C-AA399572D742}">
      <dsp:nvSpPr>
        <dsp:cNvPr id="0" name=""/>
        <dsp:cNvSpPr/>
      </dsp:nvSpPr>
      <dsp:spPr>
        <a:xfrm>
          <a:off x="1256147" y="137174"/>
          <a:ext cx="2907897" cy="2907897"/>
        </a:xfrm>
        <a:prstGeom prst="blockArc">
          <a:avLst>
            <a:gd name="adj1" fmla="val 5169116"/>
            <a:gd name="adj2" fmla="val 10109208"/>
            <a:gd name="adj3" fmla="val 4637"/>
          </a:avLst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4BB98B7-1F46-463B-AC62-990E89E91C25}">
      <dsp:nvSpPr>
        <dsp:cNvPr id="0" name=""/>
        <dsp:cNvSpPr/>
      </dsp:nvSpPr>
      <dsp:spPr>
        <a:xfrm>
          <a:off x="1357839" y="133986"/>
          <a:ext cx="2907897" cy="2907897"/>
        </a:xfrm>
        <a:prstGeom prst="blockArc">
          <a:avLst>
            <a:gd name="adj1" fmla="val 617736"/>
            <a:gd name="adj2" fmla="val 5415439"/>
            <a:gd name="adj3" fmla="val 4637"/>
          </a:avLst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4ABFC82-044F-42A4-9763-F99CDD4205CF}">
      <dsp:nvSpPr>
        <dsp:cNvPr id="0" name=""/>
        <dsp:cNvSpPr/>
      </dsp:nvSpPr>
      <dsp:spPr>
        <a:xfrm>
          <a:off x="1403131" y="822515"/>
          <a:ext cx="2907897" cy="2907897"/>
        </a:xfrm>
        <a:prstGeom prst="blockArc">
          <a:avLst>
            <a:gd name="adj1" fmla="val 16122128"/>
            <a:gd name="adj2" fmla="val 20530642"/>
            <a:gd name="adj3" fmla="val 4637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FB103A6-01E0-48EC-96DF-C446EC3D361F}">
      <dsp:nvSpPr>
        <dsp:cNvPr id="0" name=""/>
        <dsp:cNvSpPr/>
      </dsp:nvSpPr>
      <dsp:spPr>
        <a:xfrm>
          <a:off x="1965777" y="1472683"/>
          <a:ext cx="1591138" cy="9986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FF000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/>
            <a:t>Comunitate</a:t>
          </a:r>
          <a:endParaRPr lang="en-US" sz="1400" b="1" kern="1200" dirty="0"/>
        </a:p>
      </dsp:txBody>
      <dsp:txXfrm>
        <a:off x="2198794" y="1618934"/>
        <a:ext cx="1125104" cy="706161"/>
      </dsp:txXfrm>
    </dsp:sp>
    <dsp:sp modelId="{4575CB40-2EED-4770-8A4A-E2FD87AFFAEA}">
      <dsp:nvSpPr>
        <dsp:cNvPr id="0" name=""/>
        <dsp:cNvSpPr/>
      </dsp:nvSpPr>
      <dsp:spPr>
        <a:xfrm>
          <a:off x="2380832" y="453646"/>
          <a:ext cx="888157" cy="80588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 err="1">
              <a:solidFill>
                <a:schemeClr val="tx1"/>
              </a:solidFill>
            </a:rPr>
            <a:t>Persoane</a:t>
          </a:r>
          <a:r>
            <a:rPr lang="en-GB" sz="1000" b="1" kern="1200" baseline="0" dirty="0">
              <a:solidFill>
                <a:schemeClr val="tx1"/>
              </a:solidFill>
            </a:rPr>
            <a:t> </a:t>
          </a:r>
          <a:r>
            <a:rPr lang="en-GB" sz="1000" b="1" kern="1200" baseline="0" dirty="0" err="1">
              <a:solidFill>
                <a:schemeClr val="tx1"/>
              </a:solidFill>
            </a:rPr>
            <a:t>juridice</a:t>
          </a:r>
          <a:r>
            <a:rPr lang="en-GB" sz="1000" b="1" kern="1200" baseline="0" dirty="0">
              <a:solidFill>
                <a:schemeClr val="tx1"/>
              </a:solidFill>
            </a:rPr>
            <a:t> conform </a:t>
          </a:r>
          <a:r>
            <a:rPr lang="en-GB" sz="1000" b="1" kern="1200" baseline="0" dirty="0" err="1">
              <a:solidFill>
                <a:schemeClr val="tx1"/>
              </a:solidFill>
            </a:rPr>
            <a:t>legii</a:t>
          </a:r>
          <a:r>
            <a:rPr lang="en-GB" sz="1000" b="1" kern="1200" baseline="0" dirty="0">
              <a:solidFill>
                <a:schemeClr val="tx1"/>
              </a:solidFill>
            </a:rPr>
            <a:t> 219/2015</a:t>
          </a:r>
          <a:endParaRPr lang="en-US" sz="1000" b="1" kern="1200" dirty="0">
            <a:solidFill>
              <a:schemeClr val="tx1"/>
            </a:solidFill>
          </a:endParaRPr>
        </a:p>
      </dsp:txBody>
      <dsp:txXfrm>
        <a:off x="2510900" y="571665"/>
        <a:ext cx="628021" cy="569848"/>
      </dsp:txXfrm>
    </dsp:sp>
    <dsp:sp modelId="{793418CB-70F4-43D9-B1CE-A71D81A538E2}">
      <dsp:nvSpPr>
        <dsp:cNvPr id="0" name=""/>
        <dsp:cNvSpPr/>
      </dsp:nvSpPr>
      <dsp:spPr>
        <a:xfrm>
          <a:off x="3767234" y="1373579"/>
          <a:ext cx="883849" cy="936380"/>
        </a:xfrm>
        <a:prstGeom prst="ellipse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chemeClr val="tx1"/>
              </a:solidFill>
            </a:rPr>
            <a:t>IS</a:t>
          </a:r>
        </a:p>
      </dsp:txBody>
      <dsp:txXfrm>
        <a:off x="3896671" y="1510709"/>
        <a:ext cx="624975" cy="662120"/>
      </dsp:txXfrm>
    </dsp:sp>
    <dsp:sp modelId="{981343AD-71C9-4747-B8B2-047F8D9CA879}">
      <dsp:nvSpPr>
        <dsp:cNvPr id="0" name=""/>
        <dsp:cNvSpPr/>
      </dsp:nvSpPr>
      <dsp:spPr>
        <a:xfrm>
          <a:off x="2337219" y="2609336"/>
          <a:ext cx="936380" cy="797646"/>
        </a:xfrm>
        <a:prstGeom prst="ellipse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1"/>
              </a:solidFill>
            </a:rPr>
            <a:t>ONG</a:t>
          </a:r>
        </a:p>
      </dsp:txBody>
      <dsp:txXfrm>
        <a:off x="2474349" y="2726149"/>
        <a:ext cx="662120" cy="564020"/>
      </dsp:txXfrm>
    </dsp:sp>
    <dsp:sp modelId="{2B40C44B-7112-47FC-893B-25DE48C6A35D}">
      <dsp:nvSpPr>
        <dsp:cNvPr id="0" name=""/>
        <dsp:cNvSpPr/>
      </dsp:nvSpPr>
      <dsp:spPr>
        <a:xfrm>
          <a:off x="850244" y="1406403"/>
          <a:ext cx="936380" cy="936380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 err="1">
              <a:solidFill>
                <a:schemeClr val="tx1"/>
              </a:solidFill>
            </a:rPr>
            <a:t>Societate</a:t>
          </a:r>
          <a:r>
            <a:rPr lang="en-US" sz="1200" b="1" kern="1200" dirty="0">
              <a:solidFill>
                <a:schemeClr val="tx1"/>
              </a:solidFill>
            </a:rPr>
            <a:t> </a:t>
          </a:r>
          <a:r>
            <a:rPr lang="en-US" sz="1200" b="1" kern="1200" dirty="0" err="1">
              <a:solidFill>
                <a:schemeClr val="tx1"/>
              </a:solidFill>
            </a:rPr>
            <a:t>agricola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987374" y="1543533"/>
        <a:ext cx="662120" cy="6621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C44E35-4140-4330-BFB0-7A824EB43811}">
      <dsp:nvSpPr>
        <dsp:cNvPr id="0" name=""/>
        <dsp:cNvSpPr/>
      </dsp:nvSpPr>
      <dsp:spPr>
        <a:xfrm>
          <a:off x="4" y="0"/>
          <a:ext cx="8412475" cy="291274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C9653E-35F5-486B-B155-1E0DCEAB6BBE}">
      <dsp:nvSpPr>
        <dsp:cNvPr id="0" name=""/>
        <dsp:cNvSpPr/>
      </dsp:nvSpPr>
      <dsp:spPr>
        <a:xfrm>
          <a:off x="5855" y="873823"/>
          <a:ext cx="1142687" cy="1165098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 err="1">
              <a:solidFill>
                <a:schemeClr val="tx1"/>
              </a:solidFill>
            </a:rPr>
            <a:t>Selectare</a:t>
          </a:r>
          <a:r>
            <a:rPr lang="en-US" sz="1000" b="1" kern="1200" dirty="0">
              <a:solidFill>
                <a:schemeClr val="tx1"/>
              </a:solidFill>
            </a:rPr>
            <a:t> </a:t>
          </a:r>
          <a:r>
            <a:rPr lang="en-US" sz="1000" b="1" kern="1200" dirty="0" err="1">
              <a:solidFill>
                <a:schemeClr val="tx1"/>
              </a:solidFill>
            </a:rPr>
            <a:t>grup</a:t>
          </a:r>
          <a:r>
            <a:rPr lang="en-US" sz="1000" b="1" kern="1200" dirty="0">
              <a:solidFill>
                <a:schemeClr val="tx1"/>
              </a:solidFill>
            </a:rPr>
            <a:t> </a:t>
          </a:r>
          <a:r>
            <a:rPr lang="ro-RO" sz="1000" b="1" kern="1200" dirty="0">
              <a:solidFill>
                <a:schemeClr val="tx1"/>
              </a:solidFill>
            </a:rPr>
            <a:t>ț</a:t>
          </a:r>
          <a:r>
            <a:rPr lang="en-US" sz="1000" b="1" kern="1200" dirty="0">
              <a:solidFill>
                <a:schemeClr val="tx1"/>
              </a:solidFill>
            </a:rPr>
            <a:t>int</a:t>
          </a:r>
          <a:r>
            <a:rPr lang="ro-RO" sz="1000" b="1" kern="1200" dirty="0">
              <a:solidFill>
                <a:schemeClr val="tx1"/>
              </a:solidFill>
            </a:rPr>
            <a:t>ă</a:t>
          </a:r>
          <a:endParaRPr lang="en-US" sz="1000" b="1" kern="1200" dirty="0">
            <a:solidFill>
              <a:schemeClr val="tx1"/>
            </a:solidFill>
          </a:endParaRPr>
        </a:p>
      </dsp:txBody>
      <dsp:txXfrm>
        <a:off x="61636" y="929604"/>
        <a:ext cx="1031125" cy="1053536"/>
      </dsp:txXfrm>
    </dsp:sp>
    <dsp:sp modelId="{73DCE5CB-AB7F-4543-B6EC-D28AA0005C8E}">
      <dsp:nvSpPr>
        <dsp:cNvPr id="0" name=""/>
        <dsp:cNvSpPr/>
      </dsp:nvSpPr>
      <dsp:spPr>
        <a:xfrm>
          <a:off x="1179402" y="873823"/>
          <a:ext cx="1003632" cy="1165098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 err="1">
              <a:solidFill>
                <a:schemeClr val="tx1"/>
              </a:solidFill>
            </a:rPr>
            <a:t>Derulare</a:t>
          </a:r>
          <a:r>
            <a:rPr lang="en-US" sz="1000" b="1" kern="1200" dirty="0">
              <a:solidFill>
                <a:schemeClr val="tx1"/>
              </a:solidFill>
            </a:rPr>
            <a:t> program </a:t>
          </a:r>
          <a:r>
            <a:rPr lang="en-US" sz="1000" b="1" kern="1200" dirty="0" err="1">
              <a:solidFill>
                <a:schemeClr val="tx1"/>
              </a:solidFill>
            </a:rPr>
            <a:t>formare</a:t>
          </a:r>
          <a:r>
            <a:rPr lang="en-US" sz="1000" b="1" kern="1200" dirty="0">
              <a:solidFill>
                <a:schemeClr val="tx1"/>
              </a:solidFill>
            </a:rPr>
            <a:t> </a:t>
          </a:r>
          <a:r>
            <a:rPr lang="en-US" sz="1000" b="1" kern="1200" dirty="0" err="1">
              <a:solidFill>
                <a:schemeClr val="tx1"/>
              </a:solidFill>
            </a:rPr>
            <a:t>antreprenorial</a:t>
          </a:r>
          <a:r>
            <a:rPr lang="ro-RO" sz="1000" b="1" kern="1200" dirty="0">
              <a:solidFill>
                <a:schemeClr val="tx1"/>
              </a:solidFill>
            </a:rPr>
            <a:t>ă</a:t>
          </a:r>
          <a:r>
            <a:rPr lang="en-US" sz="1000" b="1" kern="1200" dirty="0">
              <a:solidFill>
                <a:schemeClr val="tx1"/>
              </a:solidFill>
            </a:rPr>
            <a:t> + </a:t>
          </a:r>
          <a:r>
            <a:rPr lang="en-US" sz="1000" b="1" kern="1200" dirty="0" err="1">
              <a:solidFill>
                <a:schemeClr val="tx1"/>
              </a:solidFill>
            </a:rPr>
            <a:t>alte</a:t>
          </a:r>
          <a:r>
            <a:rPr lang="en-US" sz="1000" b="1" kern="1200" dirty="0">
              <a:solidFill>
                <a:schemeClr val="tx1"/>
              </a:solidFill>
            </a:rPr>
            <a:t> </a:t>
          </a:r>
          <a:r>
            <a:rPr lang="en-US" sz="1000" b="1" kern="1200" dirty="0" err="1">
              <a:solidFill>
                <a:schemeClr val="tx1"/>
              </a:solidFill>
            </a:rPr>
            <a:t>activit</a:t>
          </a:r>
          <a:r>
            <a:rPr lang="ro-RO" sz="1000" b="1" kern="1200" dirty="0" err="1">
              <a:solidFill>
                <a:schemeClr val="tx1"/>
              </a:solidFill>
            </a:rPr>
            <a:t>ăț</a:t>
          </a:r>
          <a:r>
            <a:rPr lang="en-US" sz="1000" b="1" kern="1200" dirty="0" err="1">
              <a:solidFill>
                <a:schemeClr val="tx1"/>
              </a:solidFill>
            </a:rPr>
            <a:t>i</a:t>
          </a:r>
          <a:endParaRPr lang="en-US" sz="1000" b="1" kern="1200" dirty="0">
            <a:solidFill>
              <a:schemeClr val="tx1"/>
            </a:solidFill>
          </a:endParaRPr>
        </a:p>
      </dsp:txBody>
      <dsp:txXfrm>
        <a:off x="1228395" y="922816"/>
        <a:ext cx="905646" cy="1067112"/>
      </dsp:txXfrm>
    </dsp:sp>
    <dsp:sp modelId="{527EDE4B-32A7-4D9D-8890-5968F06738DE}">
      <dsp:nvSpPr>
        <dsp:cNvPr id="0" name=""/>
        <dsp:cNvSpPr/>
      </dsp:nvSpPr>
      <dsp:spPr>
        <a:xfrm>
          <a:off x="2213893" y="873823"/>
          <a:ext cx="1100905" cy="1165098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schemeClr val="tx1"/>
              </a:solidFill>
            </a:rPr>
            <a:t>Concurs </a:t>
          </a:r>
          <a:r>
            <a:rPr lang="en-US" sz="1000" b="1" kern="1200" dirty="0" err="1">
              <a:solidFill>
                <a:schemeClr val="tx1"/>
              </a:solidFill>
            </a:rPr>
            <a:t>planuri</a:t>
          </a:r>
          <a:r>
            <a:rPr lang="en-US" sz="1000" b="1" kern="1200" dirty="0">
              <a:solidFill>
                <a:schemeClr val="tx1"/>
              </a:solidFill>
            </a:rPr>
            <a:t> de </a:t>
          </a:r>
          <a:r>
            <a:rPr lang="en-US" sz="1000" b="1" kern="1200" dirty="0" err="1">
              <a:solidFill>
                <a:schemeClr val="tx1"/>
              </a:solidFill>
            </a:rPr>
            <a:t>afaceri</a:t>
          </a:r>
          <a:endParaRPr lang="en-US" sz="1000" b="1" kern="1200" dirty="0">
            <a:solidFill>
              <a:schemeClr val="tx1"/>
            </a:solidFill>
          </a:endParaRPr>
        </a:p>
      </dsp:txBody>
      <dsp:txXfrm>
        <a:off x="2267635" y="927565"/>
        <a:ext cx="993421" cy="1057614"/>
      </dsp:txXfrm>
    </dsp:sp>
    <dsp:sp modelId="{DBF6B2F0-9368-4384-9515-2C78A5C4FFDA}">
      <dsp:nvSpPr>
        <dsp:cNvPr id="0" name=""/>
        <dsp:cNvSpPr/>
      </dsp:nvSpPr>
      <dsp:spPr>
        <a:xfrm>
          <a:off x="3345656" y="873823"/>
          <a:ext cx="1115587" cy="1165098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000" b="1" kern="1200" dirty="0">
              <a:solidFill>
                <a:schemeClr val="tx1"/>
              </a:solidFill>
            </a:rPr>
            <a:t>Î</a:t>
          </a:r>
          <a:r>
            <a:rPr lang="en-US" sz="1000" b="1" kern="1200" dirty="0" err="1">
              <a:solidFill>
                <a:schemeClr val="tx1"/>
              </a:solidFill>
            </a:rPr>
            <a:t>nfiin</a:t>
          </a:r>
          <a:r>
            <a:rPr lang="ro-RO" sz="1000" b="1" kern="1200" dirty="0">
              <a:solidFill>
                <a:schemeClr val="tx1"/>
              </a:solidFill>
            </a:rPr>
            <a:t>ț</a:t>
          </a:r>
          <a:r>
            <a:rPr lang="en-US" sz="1000" b="1" kern="1200" dirty="0">
              <a:solidFill>
                <a:schemeClr val="tx1"/>
              </a:solidFill>
            </a:rPr>
            <a:t>are 2</a:t>
          </a:r>
          <a:r>
            <a:rPr lang="ro-RO" sz="1000" b="1" kern="1200" dirty="0">
              <a:solidFill>
                <a:schemeClr val="tx1"/>
              </a:solidFill>
            </a:rPr>
            <a:t>3</a:t>
          </a:r>
          <a:r>
            <a:rPr lang="en-US" sz="1000" b="1" kern="1200" dirty="0">
              <a:solidFill>
                <a:schemeClr val="tx1"/>
              </a:solidFill>
            </a:rPr>
            <a:t> de </a:t>
          </a:r>
          <a:r>
            <a:rPr lang="ro-RO" sz="1000" b="1" kern="1200" dirty="0">
              <a:solidFill>
                <a:schemeClr val="tx1"/>
              </a:solidFill>
            </a:rPr>
            <a:t>î</a:t>
          </a:r>
          <a:r>
            <a:rPr lang="en-US" sz="1000" b="1" kern="1200" dirty="0" err="1">
              <a:solidFill>
                <a:schemeClr val="tx1"/>
              </a:solidFill>
            </a:rPr>
            <a:t>ntreprinderi</a:t>
          </a:r>
          <a:r>
            <a:rPr lang="en-US" sz="1000" b="1" kern="1200" dirty="0">
              <a:solidFill>
                <a:schemeClr val="tx1"/>
              </a:solidFill>
            </a:rPr>
            <a:t> </a:t>
          </a:r>
          <a:r>
            <a:rPr lang="en-US" sz="1000" b="1" kern="1200" dirty="0" err="1">
              <a:solidFill>
                <a:schemeClr val="tx1"/>
              </a:solidFill>
            </a:rPr>
            <a:t>sociale</a:t>
          </a:r>
          <a:endParaRPr lang="en-US" sz="1000" b="1" kern="1200" dirty="0">
            <a:solidFill>
              <a:schemeClr val="tx1"/>
            </a:solidFill>
          </a:endParaRPr>
        </a:p>
      </dsp:txBody>
      <dsp:txXfrm>
        <a:off x="3400114" y="928281"/>
        <a:ext cx="1006671" cy="1056182"/>
      </dsp:txXfrm>
    </dsp:sp>
    <dsp:sp modelId="{38C2CC84-DFC2-48E3-8CA8-BD5E156CA8F8}">
      <dsp:nvSpPr>
        <dsp:cNvPr id="0" name=""/>
        <dsp:cNvSpPr/>
      </dsp:nvSpPr>
      <dsp:spPr>
        <a:xfrm>
          <a:off x="4492103" y="873823"/>
          <a:ext cx="1455916" cy="1165098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 err="1">
              <a:solidFill>
                <a:schemeClr val="tx1"/>
              </a:solidFill>
            </a:rPr>
            <a:t>Decontare</a:t>
          </a:r>
          <a:r>
            <a:rPr lang="en-US" sz="1000" b="1" kern="1200" dirty="0">
              <a:solidFill>
                <a:schemeClr val="tx1"/>
              </a:solidFill>
            </a:rPr>
            <a:t> </a:t>
          </a:r>
          <a:r>
            <a:rPr lang="en-US" sz="1000" b="1" kern="1200" dirty="0" err="1">
              <a:solidFill>
                <a:schemeClr val="tx1"/>
              </a:solidFill>
            </a:rPr>
            <a:t>cheltuieli</a:t>
          </a:r>
          <a:r>
            <a:rPr lang="en-US" sz="1000" b="1" kern="1200" dirty="0">
              <a:solidFill>
                <a:schemeClr val="tx1"/>
              </a:solidFill>
            </a:rPr>
            <a:t> </a:t>
          </a:r>
          <a:r>
            <a:rPr lang="en-US" sz="1000" b="1" kern="1200" dirty="0" err="1">
              <a:solidFill>
                <a:schemeClr val="tx1"/>
              </a:solidFill>
            </a:rPr>
            <a:t>afaceri</a:t>
          </a:r>
          <a:r>
            <a:rPr lang="en-US" sz="1000" b="1" kern="1200" dirty="0">
              <a:solidFill>
                <a:schemeClr val="tx1"/>
              </a:solidFill>
            </a:rPr>
            <a:t> – </a:t>
          </a:r>
          <a:r>
            <a:rPr lang="en-US" sz="1000" b="1" kern="1200" dirty="0" err="1">
              <a:solidFill>
                <a:schemeClr val="tx1"/>
              </a:solidFill>
            </a:rPr>
            <a:t>subven</a:t>
          </a:r>
          <a:r>
            <a:rPr lang="ro-RO" sz="1000" b="1" kern="1200" dirty="0">
              <a:solidFill>
                <a:schemeClr val="tx1"/>
              </a:solidFill>
            </a:rPr>
            <a:t>ț</a:t>
          </a:r>
          <a:r>
            <a:rPr lang="en-US" sz="1000" b="1" kern="1200" dirty="0" err="1">
              <a:solidFill>
                <a:schemeClr val="tx1"/>
              </a:solidFill>
            </a:rPr>
            <a:t>ia</a:t>
          </a:r>
          <a:r>
            <a:rPr lang="en-US" sz="1000" b="1" kern="1200" dirty="0">
              <a:solidFill>
                <a:schemeClr val="tx1"/>
              </a:solidFill>
            </a:rPr>
            <a:t> </a:t>
          </a:r>
          <a:r>
            <a:rPr lang="en-US" sz="1000" b="1" kern="1200" dirty="0" err="1">
              <a:solidFill>
                <a:schemeClr val="tx1"/>
              </a:solidFill>
            </a:rPr>
            <a:t>acordat</a:t>
          </a:r>
          <a:r>
            <a:rPr lang="ro-RO" sz="1000" b="1" kern="1200" dirty="0">
              <a:solidFill>
                <a:schemeClr val="tx1"/>
              </a:solidFill>
            </a:rPr>
            <a:t>ă</a:t>
          </a:r>
          <a:endParaRPr lang="en-US" sz="1000" b="1" kern="1200" dirty="0">
            <a:solidFill>
              <a:schemeClr val="tx1"/>
            </a:solidFill>
          </a:endParaRPr>
        </a:p>
      </dsp:txBody>
      <dsp:txXfrm>
        <a:off x="4548978" y="930698"/>
        <a:ext cx="1342166" cy="1051348"/>
      </dsp:txXfrm>
    </dsp:sp>
    <dsp:sp modelId="{EE3C2E99-B183-4774-9AE8-91BCDD2EE10C}">
      <dsp:nvSpPr>
        <dsp:cNvPr id="0" name=""/>
        <dsp:cNvSpPr/>
      </dsp:nvSpPr>
      <dsp:spPr>
        <a:xfrm>
          <a:off x="5978878" y="873823"/>
          <a:ext cx="1261796" cy="1165098"/>
        </a:xfrm>
        <a:prstGeom prst="roundRect">
          <a:avLst/>
        </a:prstGeom>
        <a:solidFill>
          <a:srgbClr val="0099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 err="1">
              <a:solidFill>
                <a:schemeClr val="tx1"/>
              </a:solidFill>
            </a:rPr>
            <a:t>Monitorizare</a:t>
          </a:r>
          <a:r>
            <a:rPr lang="en-US" sz="1000" b="1" kern="1200" dirty="0">
              <a:solidFill>
                <a:schemeClr val="tx1"/>
              </a:solidFill>
            </a:rPr>
            <a:t> </a:t>
          </a:r>
          <a:r>
            <a:rPr lang="en-US" sz="1000" b="1" kern="1200" dirty="0" err="1">
              <a:solidFill>
                <a:schemeClr val="tx1"/>
              </a:solidFill>
            </a:rPr>
            <a:t>afaceri</a:t>
          </a:r>
          <a:endParaRPr lang="en-US" sz="1000" b="1" kern="1200" dirty="0">
            <a:solidFill>
              <a:schemeClr val="tx1"/>
            </a:solidFill>
          </a:endParaRPr>
        </a:p>
      </dsp:txBody>
      <dsp:txXfrm>
        <a:off x="6035753" y="930698"/>
        <a:ext cx="1148046" cy="1051348"/>
      </dsp:txXfrm>
    </dsp:sp>
    <dsp:sp modelId="{9D62FCDA-19A3-49AC-8052-38833E6E2FA7}">
      <dsp:nvSpPr>
        <dsp:cNvPr id="0" name=""/>
        <dsp:cNvSpPr/>
      </dsp:nvSpPr>
      <dsp:spPr>
        <a:xfrm>
          <a:off x="7271533" y="873823"/>
          <a:ext cx="1135090" cy="1165098"/>
        </a:xfrm>
        <a:prstGeom prst="roundRect">
          <a:avLst/>
        </a:prstGeom>
        <a:solidFill>
          <a:srgbClr val="0099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 err="1">
              <a:solidFill>
                <a:schemeClr val="tx1"/>
              </a:solidFill>
            </a:rPr>
            <a:t>Sustenabilitate</a:t>
          </a:r>
          <a:endParaRPr lang="en-US" sz="1000" b="1" kern="1200" dirty="0">
            <a:solidFill>
              <a:schemeClr val="tx1"/>
            </a:solidFill>
          </a:endParaRPr>
        </a:p>
      </dsp:txBody>
      <dsp:txXfrm>
        <a:off x="7326944" y="929234"/>
        <a:ext cx="1024268" cy="10542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F17B13-C214-49E1-B5C0-3336BB77293A}">
      <dsp:nvSpPr>
        <dsp:cNvPr id="0" name=""/>
        <dsp:cNvSpPr/>
      </dsp:nvSpPr>
      <dsp:spPr>
        <a:xfrm>
          <a:off x="1104023" y="208788"/>
          <a:ext cx="2833315" cy="2833315"/>
        </a:xfrm>
        <a:prstGeom prst="pie">
          <a:avLst>
            <a:gd name="adj1" fmla="val 16200000"/>
            <a:gd name="adj2" fmla="val 2052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Impact social </a:t>
          </a:r>
          <a:r>
            <a:rPr lang="en-US" sz="1100" b="1" kern="1200" dirty="0" err="1"/>
            <a:t>pozitiv</a:t>
          </a:r>
          <a:endParaRPr lang="en-US" sz="1100" b="1" kern="1200" dirty="0"/>
        </a:p>
      </dsp:txBody>
      <dsp:txXfrm>
        <a:off x="2582069" y="685055"/>
        <a:ext cx="910708" cy="607139"/>
      </dsp:txXfrm>
    </dsp:sp>
    <dsp:sp modelId="{96515C23-446D-4815-8D08-E0ED86CEDB74}">
      <dsp:nvSpPr>
        <dsp:cNvPr id="0" name=""/>
        <dsp:cNvSpPr/>
      </dsp:nvSpPr>
      <dsp:spPr>
        <a:xfrm>
          <a:off x="1128309" y="284343"/>
          <a:ext cx="2833315" cy="2833315"/>
        </a:xfrm>
        <a:prstGeom prst="pie">
          <a:avLst>
            <a:gd name="adj1" fmla="val 20520000"/>
            <a:gd name="adj2" fmla="val 324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 err="1"/>
            <a:t>Mediu</a:t>
          </a:r>
          <a:r>
            <a:rPr lang="en-US" sz="1100" b="1" kern="1200" dirty="0"/>
            <a:t> </a:t>
          </a:r>
          <a:r>
            <a:rPr lang="en-US" sz="1100" b="1" kern="1200" dirty="0" err="1"/>
            <a:t>inclusiv</a:t>
          </a:r>
          <a:r>
            <a:rPr lang="en-US" sz="1100" b="1" kern="1200" dirty="0"/>
            <a:t> </a:t>
          </a:r>
          <a:r>
            <a:rPr lang="ro-RO" sz="1100" b="1" kern="1200" dirty="0"/>
            <a:t>ș</a:t>
          </a:r>
          <a:r>
            <a:rPr lang="en-US" sz="1100" b="1" kern="1200" dirty="0" err="1"/>
            <a:t>i</a:t>
          </a:r>
          <a:r>
            <a:rPr lang="en-US" sz="1100" b="1" kern="1200" dirty="0"/>
            <a:t> divers</a:t>
          </a:r>
        </a:p>
      </dsp:txBody>
      <dsp:txXfrm>
        <a:off x="2953099" y="1578898"/>
        <a:ext cx="843248" cy="674599"/>
      </dsp:txXfrm>
    </dsp:sp>
    <dsp:sp modelId="{2042E822-E922-430D-91A1-CF22B2EFEE8A}">
      <dsp:nvSpPr>
        <dsp:cNvPr id="0" name=""/>
        <dsp:cNvSpPr/>
      </dsp:nvSpPr>
      <dsp:spPr>
        <a:xfrm>
          <a:off x="1064222" y="330890"/>
          <a:ext cx="2833315" cy="2833315"/>
        </a:xfrm>
        <a:prstGeom prst="pie">
          <a:avLst>
            <a:gd name="adj1" fmla="val 3240000"/>
            <a:gd name="adj2" fmla="val 756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 err="1"/>
            <a:t>Incluziune</a:t>
          </a:r>
          <a:r>
            <a:rPr lang="en-US" sz="1100" b="1" kern="1200" dirty="0"/>
            <a:t> social</a:t>
          </a:r>
          <a:r>
            <a:rPr lang="ro-RO" sz="1100" b="1" kern="1200" dirty="0"/>
            <a:t>ă</a:t>
          </a:r>
          <a:r>
            <a:rPr lang="en-US" sz="1100" b="1" kern="1200" dirty="0"/>
            <a:t> </a:t>
          </a:r>
          <a:r>
            <a:rPr lang="en-US" sz="1100" b="1" kern="1200" dirty="0" err="1"/>
            <a:t>persoane</a:t>
          </a:r>
          <a:r>
            <a:rPr lang="en-US" sz="1100" b="1" kern="1200" dirty="0"/>
            <a:t> </a:t>
          </a:r>
          <a:r>
            <a:rPr lang="en-US" sz="1100" b="1" kern="1200" dirty="0" err="1"/>
            <a:t>devaforizate</a:t>
          </a:r>
          <a:endParaRPr lang="en-US" sz="1100" b="1" kern="1200" dirty="0"/>
        </a:p>
      </dsp:txBody>
      <dsp:txXfrm>
        <a:off x="2076120" y="2320957"/>
        <a:ext cx="809518" cy="742058"/>
      </dsp:txXfrm>
    </dsp:sp>
    <dsp:sp modelId="{7D7EB4E6-E291-4CE6-8076-ACB6E3E7F22E}">
      <dsp:nvSpPr>
        <dsp:cNvPr id="0" name=""/>
        <dsp:cNvSpPr/>
      </dsp:nvSpPr>
      <dsp:spPr>
        <a:xfrm>
          <a:off x="1000135" y="284343"/>
          <a:ext cx="2833315" cy="2833315"/>
        </a:xfrm>
        <a:prstGeom prst="pie">
          <a:avLst>
            <a:gd name="adj1" fmla="val 7560000"/>
            <a:gd name="adj2" fmla="val 1188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 err="1"/>
            <a:t>Ocupare</a:t>
          </a:r>
          <a:r>
            <a:rPr lang="en-US" sz="1100" b="1" kern="1200" dirty="0"/>
            <a:t> for</a:t>
          </a:r>
          <a:r>
            <a:rPr lang="ro-RO" sz="1100" b="1" kern="1200" dirty="0" err="1"/>
            <a:t>ță</a:t>
          </a:r>
          <a:r>
            <a:rPr lang="en-US" sz="1100" b="1" kern="1200" dirty="0"/>
            <a:t> de </a:t>
          </a:r>
          <a:r>
            <a:rPr lang="en-US" sz="1100" b="1" kern="1200" dirty="0" err="1"/>
            <a:t>munc</a:t>
          </a:r>
          <a:r>
            <a:rPr lang="ro-RO" sz="1100" b="1" kern="1200" dirty="0"/>
            <a:t>ă</a:t>
          </a:r>
          <a:endParaRPr lang="en-US" sz="1100" b="1" kern="1200" dirty="0"/>
        </a:p>
      </dsp:txBody>
      <dsp:txXfrm>
        <a:off x="1165411" y="1578898"/>
        <a:ext cx="843248" cy="674599"/>
      </dsp:txXfrm>
    </dsp:sp>
    <dsp:sp modelId="{D4A0BFEE-8B0A-4768-8902-54784AB03344}">
      <dsp:nvSpPr>
        <dsp:cNvPr id="0" name=""/>
        <dsp:cNvSpPr/>
      </dsp:nvSpPr>
      <dsp:spPr>
        <a:xfrm>
          <a:off x="1024420" y="208788"/>
          <a:ext cx="2833315" cy="2833315"/>
        </a:xfrm>
        <a:prstGeom prst="pie">
          <a:avLst>
            <a:gd name="adj1" fmla="val 11880000"/>
            <a:gd name="adj2" fmla="val 162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 err="1"/>
            <a:t>Activit</a:t>
          </a:r>
          <a:r>
            <a:rPr lang="ro-RO" sz="1100" b="1" kern="1200" dirty="0" err="1"/>
            <a:t>ăț</a:t>
          </a:r>
          <a:r>
            <a:rPr lang="en-US" sz="1100" b="1" kern="1200" dirty="0" err="1"/>
            <a:t>i</a:t>
          </a:r>
          <a:r>
            <a:rPr lang="en-US" sz="1100" b="1" kern="1200" dirty="0"/>
            <a:t> </a:t>
          </a:r>
          <a:r>
            <a:rPr lang="en-US" sz="1100" b="1" kern="1200" dirty="0" err="1"/>
            <a:t>etice</a:t>
          </a:r>
          <a:r>
            <a:rPr lang="en-US" sz="1100" b="1" kern="1200" dirty="0"/>
            <a:t>, </a:t>
          </a:r>
          <a:r>
            <a:rPr lang="en-US" sz="1100" b="1" kern="1200" dirty="0" err="1"/>
            <a:t>durabile</a:t>
          </a:r>
          <a:endParaRPr lang="en-US" sz="1100" b="1" kern="1200" dirty="0"/>
        </a:p>
      </dsp:txBody>
      <dsp:txXfrm>
        <a:off x="1468981" y="685055"/>
        <a:ext cx="910708" cy="607139"/>
      </dsp:txXfrm>
    </dsp:sp>
    <dsp:sp modelId="{FB9C79C2-6122-48D3-B3EE-5B1D88731098}">
      <dsp:nvSpPr>
        <dsp:cNvPr id="0" name=""/>
        <dsp:cNvSpPr/>
      </dsp:nvSpPr>
      <dsp:spPr>
        <a:xfrm>
          <a:off x="928494" y="33392"/>
          <a:ext cx="3184107" cy="3184107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gradFill rotWithShape="0">
          <a:gsLst>
            <a:gs pos="0">
              <a:schemeClr val="accent4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3E96DCB-650F-4891-8C80-5EFDA2BBA8E1}">
      <dsp:nvSpPr>
        <dsp:cNvPr id="0" name=""/>
        <dsp:cNvSpPr/>
      </dsp:nvSpPr>
      <dsp:spPr>
        <a:xfrm>
          <a:off x="953109" y="108922"/>
          <a:ext cx="3184107" cy="3184107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gradFill rotWithShape="0">
          <a:gsLst>
            <a:gs pos="0">
              <a:schemeClr val="accent4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A5B3304-90C4-4A5A-960A-FD30A85573A9}">
      <dsp:nvSpPr>
        <dsp:cNvPr id="0" name=""/>
        <dsp:cNvSpPr/>
      </dsp:nvSpPr>
      <dsp:spPr>
        <a:xfrm>
          <a:off x="888826" y="155612"/>
          <a:ext cx="3184107" cy="3184107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gradFill rotWithShape="0">
          <a:gsLst>
            <a:gs pos="0">
              <a:schemeClr val="accent4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700A8A9-6B5A-4C68-A8F8-25407516EDD5}">
      <dsp:nvSpPr>
        <dsp:cNvPr id="0" name=""/>
        <dsp:cNvSpPr/>
      </dsp:nvSpPr>
      <dsp:spPr>
        <a:xfrm>
          <a:off x="824543" y="108922"/>
          <a:ext cx="3184107" cy="3184107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gradFill rotWithShape="0">
          <a:gsLst>
            <a:gs pos="0">
              <a:schemeClr val="accent4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954712D-ED5E-44D4-B199-182346D1C09E}">
      <dsp:nvSpPr>
        <dsp:cNvPr id="0" name=""/>
        <dsp:cNvSpPr/>
      </dsp:nvSpPr>
      <dsp:spPr>
        <a:xfrm>
          <a:off x="849158" y="33392"/>
          <a:ext cx="3184107" cy="3184107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gradFill rotWithShape="0">
          <a:gsLst>
            <a:gs pos="0">
              <a:schemeClr val="accent4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BB488E-B2D4-4C06-9A93-D511FC2816D9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83745-6C52-4EEE-A36E-9153A8E55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539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872D-6065-4279-859F-97E4B72C33F6}" type="datetime1">
              <a:rPr lang="ro-RO" smtClean="0"/>
              <a:t>23.08.2024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EAAA-9EDE-4C29-A599-02131AF2E7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0400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41C9-7007-4B82-856F-0506E3C6596A}" type="datetime1">
              <a:rPr lang="ro-RO" smtClean="0"/>
              <a:t>23.08.2024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EAAA-9EDE-4C29-A599-02131AF2E7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77723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00D6-2B04-4B91-8B7B-6D0A3267BC34}" type="datetime1">
              <a:rPr lang="ro-RO" smtClean="0"/>
              <a:t>23.08.2024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EAAA-9EDE-4C29-A599-02131AF2E7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52005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2C96-6993-48BF-9B5F-D06F585C13D9}" type="datetime1">
              <a:rPr lang="ro-RO" smtClean="0"/>
              <a:t>23.08.2024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EAAA-9EDE-4C29-A599-02131AF2E7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93532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3868-9331-468E-BCF1-13AD0C381DD0}" type="datetime1">
              <a:rPr lang="ro-RO" smtClean="0"/>
              <a:t>23.08.2024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EAAA-9EDE-4C29-A599-02131AF2E7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50608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8CBA8-0222-4921-A336-5B7F78AD0BF8}" type="datetime1">
              <a:rPr lang="ro-RO" smtClean="0"/>
              <a:t>23.08.2024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EAAA-9EDE-4C29-A599-02131AF2E7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0102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B457-61EE-48E6-ACD3-4DC8816EFC62}" type="datetime1">
              <a:rPr lang="ro-RO" smtClean="0"/>
              <a:t>23.08.2024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EAAA-9EDE-4C29-A599-02131AF2E7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7328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FA99D-BA16-407C-B091-C3BBABD94A24}" type="datetime1">
              <a:rPr lang="ro-RO" smtClean="0"/>
              <a:t>23.08.2024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EAAA-9EDE-4C29-A599-02131AF2E7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27195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B05C-08D8-4923-833C-277D71974DE5}" type="datetime1">
              <a:rPr lang="ro-RO" smtClean="0"/>
              <a:t>23.08.2024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EAAA-9EDE-4C29-A599-02131AF2E7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13649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9DD7C-C566-4A5D-85D6-0B9421F5125D}" type="datetime1">
              <a:rPr lang="ro-RO" smtClean="0"/>
              <a:t>23.08.2024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EAAA-9EDE-4C29-A599-02131AF2E7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44303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C49F-5695-4FD9-8C65-50AABB04B2B6}" type="datetime1">
              <a:rPr lang="ro-RO" smtClean="0"/>
              <a:t>23.08.2024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EAAA-9EDE-4C29-A599-02131AF2E7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8978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F3548-7231-49C1-92BA-E048C4B496FD}" type="datetime1">
              <a:rPr lang="ro-RO" smtClean="0"/>
              <a:t>23.08.2024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/>
              <a:t>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7EAAA-9EDE-4C29-A599-02131AF2E7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9155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2"/>
          <p:cNvSpPr/>
          <p:nvPr/>
        </p:nvSpPr>
        <p:spPr>
          <a:xfrm>
            <a:off x="1098562" y="3161944"/>
            <a:ext cx="7207237" cy="1599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rmAutofit fontScale="92500"/>
          </a:bodyPr>
          <a:lstStyle/>
          <a:p>
            <a:pPr algn="ctr">
              <a:lnSpc>
                <a:spcPct val="90000"/>
              </a:lnSpc>
              <a:spcBef>
                <a:spcPts val="751"/>
              </a:spcBef>
            </a:pPr>
            <a:r>
              <a:rPr lang="en-GB" sz="3300" b="1" spc="-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”URBAN_ISS-</a:t>
            </a:r>
            <a:r>
              <a:rPr lang="ro-RO" sz="3300" b="1" spc="-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Î</a:t>
            </a:r>
            <a:r>
              <a:rPr lang="en-GB" sz="3300" b="1" spc="-1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ntreprinderi</a:t>
            </a:r>
            <a:r>
              <a:rPr lang="en-GB" sz="3300" b="1" spc="-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 </a:t>
            </a:r>
            <a:r>
              <a:rPr lang="en-GB" sz="3300" b="1" spc="-1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Sociale</a:t>
            </a:r>
            <a:r>
              <a:rPr lang="en-GB" sz="3300" b="1" spc="-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 SMART</a:t>
            </a:r>
            <a:r>
              <a:rPr lang="en-US" sz="3300" b="1" spc="-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”</a:t>
            </a:r>
          </a:p>
          <a:p>
            <a:pPr algn="ctr">
              <a:lnSpc>
                <a:spcPct val="90000"/>
              </a:lnSpc>
              <a:spcBef>
                <a:spcPts val="751"/>
              </a:spcBef>
            </a:pPr>
            <a:r>
              <a:rPr lang="en-US" sz="2400" b="1" dirty="0"/>
              <a:t>PEO/103/PEO_P4/OP4/ESO4.1/</a:t>
            </a:r>
            <a:r>
              <a:rPr lang="en-US" sz="2400" dirty="0"/>
              <a:t> </a:t>
            </a:r>
            <a:r>
              <a:rPr lang="en-US" sz="2400" b="1" dirty="0"/>
              <a:t>305526</a:t>
            </a:r>
            <a:endParaRPr lang="en-US" sz="2400" dirty="0"/>
          </a:p>
          <a:p>
            <a:pPr algn="ctr">
              <a:lnSpc>
                <a:spcPct val="90000"/>
              </a:lnSpc>
              <a:spcBef>
                <a:spcPts val="751"/>
              </a:spcBef>
            </a:pPr>
            <a:br>
              <a:rPr sz="1350" dirty="0"/>
            </a:br>
            <a:endParaRPr lang="en-US" sz="1950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751"/>
              </a:spcBef>
            </a:pPr>
            <a:endParaRPr lang="en-US" sz="1950" spc="-1" dirty="0">
              <a:latin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955D75-837A-78BA-C87B-2BC29814D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9657"/>
            <a:ext cx="5767070" cy="682625"/>
          </a:xfrm>
          <a:prstGeom prst="rect">
            <a:avLst/>
          </a:prstGeom>
          <a:noFill/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37847AF-5B61-CEBA-7B08-AAC3922AA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399" y="5334000"/>
            <a:ext cx="8736329" cy="1387475"/>
          </a:xfrm>
        </p:spPr>
        <p:txBody>
          <a:bodyPr/>
          <a:lstStyle/>
          <a:p>
            <a:pPr algn="ctr">
              <a:tabLst>
                <a:tab pos="5941060" algn="ctr"/>
              </a:tabLst>
            </a:pPr>
            <a:r>
              <a:rPr lang="ro-RO" sz="1200" b="1" i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endParaRPr lang="ro-RO" dirty="0"/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34E49FFC-FBC5-5BEE-58F3-F75AA8026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262A8EC2-A204-89A8-65A5-6F8FE734B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50850" y="936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</a:t>
            </a:r>
            <a:endParaRPr kumimoji="0" lang="ro-RO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9267353-B0DD-33C4-862E-747B35BA300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5454156"/>
            <a:ext cx="1983619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A7739F7-1504-095D-BA6B-130493155E3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353308"/>
            <a:ext cx="1268729" cy="710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1142910" y="1055700"/>
            <a:ext cx="6857190" cy="11726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b">
            <a:normAutofit/>
          </a:bodyPr>
          <a:lstStyle/>
          <a:p>
            <a:pPr>
              <a:lnSpc>
                <a:spcPct val="90000"/>
              </a:lnSpc>
            </a:pPr>
            <a:br>
              <a:rPr sz="1350"/>
            </a:br>
            <a:br>
              <a:rPr sz="1350"/>
            </a:br>
            <a:br>
              <a:rPr sz="1350"/>
            </a:br>
            <a:endParaRPr lang="en-US" sz="1350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1333410" y="2313765"/>
            <a:ext cx="7429590" cy="332503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rmAutofit fontScale="62500" lnSpcReduction="20000"/>
          </a:bodyPr>
          <a:lstStyle/>
          <a:p>
            <a:pPr algn="just">
              <a:lnSpc>
                <a:spcPct val="100000"/>
              </a:lnSpc>
            </a:pPr>
            <a:endParaRPr lang="en-US" sz="2700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n-US" sz="4425" b="1" spc="-1" dirty="0" err="1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</a:rPr>
              <a:t>Servicii</a:t>
            </a:r>
            <a:r>
              <a:rPr lang="en-US" sz="4425" b="1" spc="-1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</a:rPr>
              <a:t> </a:t>
            </a:r>
            <a:r>
              <a:rPr lang="en-US" sz="4425" b="1" spc="-1" dirty="0" err="1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</a:rPr>
              <a:t>acordate</a:t>
            </a:r>
            <a:r>
              <a:rPr lang="en-US" sz="4425" b="1" spc="-1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</a:rPr>
              <a:t> </a:t>
            </a:r>
            <a:r>
              <a:rPr lang="en-US" sz="4425" b="1" spc="-1" dirty="0" err="1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</a:rPr>
              <a:t>membrilor</a:t>
            </a:r>
            <a:r>
              <a:rPr lang="en-US" sz="4425" b="1" spc="-1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</a:rPr>
              <a:t> </a:t>
            </a:r>
            <a:r>
              <a:rPr lang="en-US" sz="4425" b="1" spc="-1" dirty="0" err="1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</a:rPr>
              <a:t>grup</a:t>
            </a:r>
            <a:r>
              <a:rPr lang="ro-RO" sz="4425" b="1" spc="-1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</a:rPr>
              <a:t>ului</a:t>
            </a:r>
            <a:r>
              <a:rPr lang="en-US" sz="4425" b="1" spc="-1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</a:rPr>
              <a:t> </a:t>
            </a:r>
            <a:r>
              <a:rPr lang="ro-RO" sz="4425" b="1" spc="-1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</a:rPr>
              <a:t>ț</a:t>
            </a:r>
            <a:r>
              <a:rPr lang="en-US" sz="4425" b="1" spc="-1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</a:rPr>
              <a:t>int</a:t>
            </a:r>
            <a:r>
              <a:rPr lang="ro-RO" sz="4425" b="1" spc="-1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</a:rPr>
              <a:t>ă</a:t>
            </a:r>
            <a:r>
              <a:rPr lang="en-US" sz="4425" spc="-1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</a:rPr>
              <a:t>: </a:t>
            </a:r>
          </a:p>
          <a:p>
            <a:pPr algn="just">
              <a:lnSpc>
                <a:spcPct val="100000"/>
              </a:lnSpc>
            </a:pPr>
            <a:endParaRPr lang="en-US" sz="3300" spc="-1" dirty="0">
              <a:latin typeface="+mj-lt"/>
              <a:cs typeface="Calibri" panose="020F0502020204030204" pitchFamily="34" charset="0"/>
            </a:endParaRPr>
          </a:p>
          <a:p>
            <a:pPr marL="457200" indent="-457200" algn="just">
              <a:lnSpc>
                <a:spcPct val="170000"/>
              </a:lnSpc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3300" spc="-1" dirty="0">
                <a:solidFill>
                  <a:srgbClr val="000000"/>
                </a:solidFill>
                <a:latin typeface="+mj-lt"/>
                <a:ea typeface="Calibri"/>
              </a:rPr>
              <a:t>  </a:t>
            </a:r>
            <a:r>
              <a:rPr lang="en-US" sz="3300" spc="-1" dirty="0" err="1">
                <a:solidFill>
                  <a:srgbClr val="000000"/>
                </a:solidFill>
                <a:latin typeface="+mj-lt"/>
                <a:ea typeface="Calibri"/>
              </a:rPr>
              <a:t>Consiliere</a:t>
            </a:r>
            <a:r>
              <a:rPr lang="en-US" sz="3300" spc="-1" dirty="0">
                <a:solidFill>
                  <a:srgbClr val="000000"/>
                </a:solidFill>
                <a:latin typeface="+mj-lt"/>
                <a:ea typeface="Calibri"/>
              </a:rPr>
              <a:t> </a:t>
            </a:r>
            <a:r>
              <a:rPr lang="en-US" sz="3300" spc="-1" dirty="0" err="1">
                <a:solidFill>
                  <a:srgbClr val="000000"/>
                </a:solidFill>
                <a:latin typeface="+mj-lt"/>
                <a:ea typeface="Calibri"/>
              </a:rPr>
              <a:t>juridic</a:t>
            </a:r>
            <a:r>
              <a:rPr lang="ro-RO" sz="3300" spc="-1" dirty="0">
                <a:solidFill>
                  <a:srgbClr val="000000"/>
                </a:solidFill>
                <a:latin typeface="+mj-lt"/>
                <a:ea typeface="Calibri"/>
              </a:rPr>
              <a:t>ă</a:t>
            </a:r>
            <a:endParaRPr lang="en-US" sz="3300" spc="-1" dirty="0">
              <a:latin typeface="+mj-lt"/>
            </a:endParaRPr>
          </a:p>
          <a:p>
            <a:pPr marL="457200" indent="-457200" algn="just">
              <a:lnSpc>
                <a:spcPct val="170000"/>
              </a:lnSpc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3300" spc="-1" dirty="0">
                <a:solidFill>
                  <a:srgbClr val="000000"/>
                </a:solidFill>
                <a:latin typeface="+mj-lt"/>
                <a:ea typeface="Calibri"/>
              </a:rPr>
              <a:t>  </a:t>
            </a:r>
            <a:r>
              <a:rPr lang="en-US" sz="3300" spc="-1" dirty="0" err="1">
                <a:solidFill>
                  <a:srgbClr val="000000"/>
                </a:solidFill>
                <a:latin typeface="+mj-lt"/>
                <a:ea typeface="Calibri"/>
              </a:rPr>
              <a:t>Consiliere</a:t>
            </a:r>
            <a:r>
              <a:rPr lang="en-US" sz="3300" spc="-1" dirty="0">
                <a:solidFill>
                  <a:srgbClr val="000000"/>
                </a:solidFill>
                <a:latin typeface="+mj-lt"/>
                <a:ea typeface="Calibri"/>
              </a:rPr>
              <a:t> </a:t>
            </a:r>
            <a:r>
              <a:rPr lang="ro-RO" sz="3300" spc="-1" dirty="0">
                <a:solidFill>
                  <a:srgbClr val="000000"/>
                </a:solidFill>
                <a:latin typeface="+mj-lt"/>
                <a:ea typeface="Calibri"/>
              </a:rPr>
              <a:t>î</a:t>
            </a:r>
            <a:r>
              <a:rPr lang="en-US" sz="3300" spc="-1" dirty="0">
                <a:solidFill>
                  <a:srgbClr val="000000"/>
                </a:solidFill>
                <a:latin typeface="+mj-lt"/>
                <a:ea typeface="Calibri"/>
              </a:rPr>
              <a:t>n </a:t>
            </a:r>
            <a:r>
              <a:rPr lang="en-US" sz="3300" spc="-1" dirty="0" err="1">
                <a:solidFill>
                  <a:srgbClr val="000000"/>
                </a:solidFill>
                <a:latin typeface="+mj-lt"/>
                <a:ea typeface="Calibri"/>
              </a:rPr>
              <a:t>domeniul</a:t>
            </a:r>
            <a:r>
              <a:rPr lang="en-US" sz="3300" spc="-1" dirty="0">
                <a:solidFill>
                  <a:srgbClr val="000000"/>
                </a:solidFill>
                <a:latin typeface="+mj-lt"/>
                <a:ea typeface="Calibri"/>
              </a:rPr>
              <a:t> </a:t>
            </a:r>
            <a:r>
              <a:rPr lang="en-US" sz="3300" spc="-1" dirty="0" err="1">
                <a:solidFill>
                  <a:srgbClr val="000000"/>
                </a:solidFill>
                <a:latin typeface="+mj-lt"/>
                <a:ea typeface="Calibri"/>
              </a:rPr>
              <a:t>managementului</a:t>
            </a:r>
            <a:r>
              <a:rPr lang="en-US" sz="3300" spc="-1" dirty="0">
                <a:solidFill>
                  <a:srgbClr val="000000"/>
                </a:solidFill>
                <a:latin typeface="+mj-lt"/>
                <a:ea typeface="Calibri"/>
              </a:rPr>
              <a:t> </a:t>
            </a:r>
            <a:r>
              <a:rPr lang="en-US" sz="3300" spc="-1" dirty="0" err="1">
                <a:solidFill>
                  <a:srgbClr val="000000"/>
                </a:solidFill>
                <a:latin typeface="+mj-lt"/>
                <a:ea typeface="Calibri"/>
              </a:rPr>
              <a:t>resurselor</a:t>
            </a:r>
            <a:r>
              <a:rPr lang="en-US" sz="3300" spc="-1" dirty="0">
                <a:solidFill>
                  <a:srgbClr val="000000"/>
                </a:solidFill>
                <a:latin typeface="+mj-lt"/>
                <a:ea typeface="Calibri"/>
              </a:rPr>
              <a:t> </a:t>
            </a:r>
            <a:r>
              <a:rPr lang="en-US" sz="3300" spc="-1" dirty="0" err="1">
                <a:solidFill>
                  <a:srgbClr val="000000"/>
                </a:solidFill>
                <a:latin typeface="+mj-lt"/>
                <a:ea typeface="Calibri"/>
              </a:rPr>
              <a:t>umane</a:t>
            </a:r>
            <a:endParaRPr lang="en-US" sz="3300" spc="-1" dirty="0">
              <a:latin typeface="+mj-lt"/>
            </a:endParaRPr>
          </a:p>
          <a:p>
            <a:pPr marL="457200" indent="-457200" algn="just">
              <a:lnSpc>
                <a:spcPct val="170000"/>
              </a:lnSpc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3300" spc="-1" dirty="0">
                <a:solidFill>
                  <a:srgbClr val="000000"/>
                </a:solidFill>
                <a:latin typeface="+mj-lt"/>
                <a:ea typeface="Calibri"/>
              </a:rPr>
              <a:t>  </a:t>
            </a:r>
            <a:r>
              <a:rPr lang="en-US" sz="3300" spc="-1" dirty="0" err="1">
                <a:solidFill>
                  <a:srgbClr val="000000"/>
                </a:solidFill>
                <a:latin typeface="+mj-lt"/>
                <a:ea typeface="Calibri"/>
              </a:rPr>
              <a:t>Consiliere</a:t>
            </a:r>
            <a:r>
              <a:rPr lang="en-US" sz="3300" spc="-1" dirty="0">
                <a:solidFill>
                  <a:srgbClr val="000000"/>
                </a:solidFill>
                <a:latin typeface="+mj-lt"/>
                <a:ea typeface="Calibri"/>
              </a:rPr>
              <a:t> </a:t>
            </a:r>
            <a:r>
              <a:rPr lang="ro-RO" sz="3300" spc="-1" dirty="0">
                <a:solidFill>
                  <a:srgbClr val="000000"/>
                </a:solidFill>
                <a:latin typeface="+mj-lt"/>
                <a:ea typeface="Calibri"/>
              </a:rPr>
              <a:t>î</a:t>
            </a:r>
            <a:r>
              <a:rPr lang="en-US" sz="3300" spc="-1" dirty="0">
                <a:solidFill>
                  <a:srgbClr val="000000"/>
                </a:solidFill>
                <a:latin typeface="+mj-lt"/>
                <a:ea typeface="Calibri"/>
              </a:rPr>
              <a:t>n </a:t>
            </a:r>
            <a:r>
              <a:rPr lang="en-US" sz="3300" spc="-1" dirty="0" err="1">
                <a:solidFill>
                  <a:srgbClr val="000000"/>
                </a:solidFill>
                <a:latin typeface="+mj-lt"/>
                <a:ea typeface="Calibri"/>
              </a:rPr>
              <a:t>domeniul</a:t>
            </a:r>
            <a:r>
              <a:rPr lang="en-US" sz="3300" spc="-1" dirty="0">
                <a:solidFill>
                  <a:srgbClr val="000000"/>
                </a:solidFill>
                <a:latin typeface="+mj-lt"/>
                <a:ea typeface="Calibri"/>
              </a:rPr>
              <a:t> </a:t>
            </a:r>
            <a:r>
              <a:rPr lang="en-US" sz="3300" spc="-1" dirty="0" err="1">
                <a:solidFill>
                  <a:srgbClr val="000000"/>
                </a:solidFill>
                <a:latin typeface="+mj-lt"/>
                <a:ea typeface="Calibri"/>
              </a:rPr>
              <a:t>financiar-bancar</a:t>
            </a:r>
            <a:r>
              <a:rPr lang="en-US" sz="3300" spc="-1" dirty="0">
                <a:solidFill>
                  <a:srgbClr val="000000"/>
                </a:solidFill>
                <a:latin typeface="+mj-lt"/>
                <a:ea typeface="Calibri"/>
              </a:rPr>
              <a:t> </a:t>
            </a:r>
            <a:endParaRPr lang="en-US" sz="3300" spc="-1" dirty="0">
              <a:latin typeface="+mj-lt"/>
            </a:endParaRPr>
          </a:p>
          <a:p>
            <a:pPr marL="457200" indent="-457200" algn="just">
              <a:lnSpc>
                <a:spcPct val="170000"/>
              </a:lnSpc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3300" spc="-1" dirty="0">
                <a:solidFill>
                  <a:srgbClr val="000000"/>
                </a:solidFill>
                <a:latin typeface="+mj-lt"/>
                <a:ea typeface="Calibri"/>
              </a:rPr>
              <a:t>  </a:t>
            </a:r>
            <a:r>
              <a:rPr lang="en-US" sz="3300" spc="-1" dirty="0" err="1">
                <a:solidFill>
                  <a:srgbClr val="000000"/>
                </a:solidFill>
                <a:latin typeface="+mj-lt"/>
                <a:ea typeface="Calibri"/>
              </a:rPr>
              <a:t>Finan</a:t>
            </a:r>
            <a:r>
              <a:rPr lang="ro-RO" sz="3300" spc="-1" dirty="0">
                <a:solidFill>
                  <a:srgbClr val="000000"/>
                </a:solidFill>
                <a:latin typeface="+mj-lt"/>
                <a:ea typeface="Calibri"/>
              </a:rPr>
              <a:t>ț</a:t>
            </a:r>
            <a:r>
              <a:rPr lang="en-US" sz="3300" spc="-1" dirty="0">
                <a:solidFill>
                  <a:srgbClr val="000000"/>
                </a:solidFill>
                <a:latin typeface="+mj-lt"/>
                <a:ea typeface="Calibri"/>
              </a:rPr>
              <a:t>are </a:t>
            </a:r>
            <a:r>
              <a:rPr lang="en-US" sz="3300" spc="-1" dirty="0" err="1">
                <a:solidFill>
                  <a:srgbClr val="000000"/>
                </a:solidFill>
                <a:latin typeface="+mj-lt"/>
                <a:ea typeface="Calibri"/>
              </a:rPr>
              <a:t>pentru</a:t>
            </a:r>
            <a:r>
              <a:rPr lang="en-US" sz="3300" spc="-1" dirty="0">
                <a:solidFill>
                  <a:srgbClr val="000000"/>
                </a:solidFill>
                <a:latin typeface="+mj-lt"/>
                <a:ea typeface="Calibri"/>
              </a:rPr>
              <a:t> 2</a:t>
            </a:r>
            <a:r>
              <a:rPr lang="ro-RO" sz="3300" spc="-1" dirty="0">
                <a:solidFill>
                  <a:srgbClr val="000000"/>
                </a:solidFill>
                <a:latin typeface="+mj-lt"/>
                <a:ea typeface="Calibri"/>
              </a:rPr>
              <a:t>3</a:t>
            </a:r>
            <a:r>
              <a:rPr lang="en-US" sz="3300" spc="-1" dirty="0">
                <a:solidFill>
                  <a:srgbClr val="000000"/>
                </a:solidFill>
                <a:latin typeface="+mj-lt"/>
                <a:ea typeface="Calibri"/>
              </a:rPr>
              <a:t> de </a:t>
            </a:r>
            <a:r>
              <a:rPr lang="en-US" sz="3300" spc="-1" dirty="0" err="1">
                <a:solidFill>
                  <a:srgbClr val="000000"/>
                </a:solidFill>
                <a:latin typeface="+mj-lt"/>
                <a:ea typeface="Calibri"/>
              </a:rPr>
              <a:t>afaceri</a:t>
            </a:r>
            <a:r>
              <a:rPr lang="en-US" sz="3300" spc="-1" dirty="0">
                <a:solidFill>
                  <a:srgbClr val="000000"/>
                </a:solidFill>
                <a:latin typeface="+mj-lt"/>
                <a:ea typeface="Calibri"/>
              </a:rPr>
              <a:t> </a:t>
            </a:r>
            <a:r>
              <a:rPr lang="en-US" sz="3300" spc="-1" dirty="0" err="1">
                <a:solidFill>
                  <a:srgbClr val="000000"/>
                </a:solidFill>
                <a:latin typeface="+mj-lt"/>
                <a:ea typeface="Calibri"/>
              </a:rPr>
              <a:t>nou</a:t>
            </a:r>
            <a:r>
              <a:rPr lang="en-US" sz="3300" spc="-1" dirty="0">
                <a:solidFill>
                  <a:srgbClr val="000000"/>
                </a:solidFill>
                <a:latin typeface="+mj-lt"/>
                <a:ea typeface="Calibri"/>
              </a:rPr>
              <a:t> </a:t>
            </a:r>
            <a:r>
              <a:rPr lang="ro-RO" sz="3300" spc="-1" dirty="0">
                <a:solidFill>
                  <a:srgbClr val="000000"/>
                </a:solidFill>
                <a:latin typeface="+mj-lt"/>
                <a:ea typeface="Calibri"/>
              </a:rPr>
              <a:t>î</a:t>
            </a:r>
            <a:r>
              <a:rPr lang="en-US" sz="3300" spc="-1" dirty="0" err="1">
                <a:solidFill>
                  <a:srgbClr val="000000"/>
                </a:solidFill>
                <a:latin typeface="+mj-lt"/>
                <a:ea typeface="Calibri"/>
              </a:rPr>
              <a:t>nfiin</a:t>
            </a:r>
            <a:r>
              <a:rPr lang="ro-RO" sz="3300" spc="-1" dirty="0">
                <a:solidFill>
                  <a:srgbClr val="000000"/>
                </a:solidFill>
                <a:latin typeface="+mj-lt"/>
                <a:ea typeface="Calibri"/>
              </a:rPr>
              <a:t>ț</a:t>
            </a:r>
            <a:r>
              <a:rPr lang="en-US" sz="3300" spc="-1" dirty="0">
                <a:solidFill>
                  <a:srgbClr val="000000"/>
                </a:solidFill>
                <a:latin typeface="+mj-lt"/>
                <a:ea typeface="Calibri"/>
              </a:rPr>
              <a:t>ate </a:t>
            </a:r>
            <a:r>
              <a:rPr lang="ro-RO" sz="3300" spc="-1" dirty="0">
                <a:solidFill>
                  <a:srgbClr val="000000"/>
                </a:solidFill>
                <a:latin typeface="+mj-lt"/>
                <a:ea typeface="Calibri"/>
              </a:rPr>
              <a:t>î</a:t>
            </a:r>
            <a:r>
              <a:rPr lang="en-US" sz="3300" spc="-1" dirty="0">
                <a:solidFill>
                  <a:srgbClr val="000000"/>
                </a:solidFill>
                <a:latin typeface="+mj-lt"/>
                <a:ea typeface="Calibri"/>
              </a:rPr>
              <a:t>n </a:t>
            </a:r>
            <a:r>
              <a:rPr lang="en-US" sz="3300" spc="-1" dirty="0" err="1">
                <a:solidFill>
                  <a:srgbClr val="000000"/>
                </a:solidFill>
                <a:latin typeface="+mj-lt"/>
                <a:ea typeface="Calibri"/>
              </a:rPr>
              <a:t>cadrul</a:t>
            </a:r>
            <a:r>
              <a:rPr lang="en-US" sz="3300" spc="-1" dirty="0">
                <a:solidFill>
                  <a:srgbClr val="000000"/>
                </a:solidFill>
                <a:latin typeface="+mj-lt"/>
                <a:ea typeface="Calibri"/>
              </a:rPr>
              <a:t> </a:t>
            </a:r>
            <a:r>
              <a:rPr lang="en-US" sz="3300" spc="-1" dirty="0" err="1">
                <a:solidFill>
                  <a:srgbClr val="000000"/>
                </a:solidFill>
                <a:latin typeface="+mj-lt"/>
                <a:ea typeface="Calibri"/>
              </a:rPr>
              <a:t>proiectului</a:t>
            </a:r>
            <a:endParaRPr lang="en-US" sz="3300" spc="-1" dirty="0">
              <a:latin typeface="+mj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B1F50F8-2E82-D9FF-3462-3F2B81834A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9657"/>
            <a:ext cx="5767070" cy="682625"/>
          </a:xfrm>
          <a:prstGeom prst="rect">
            <a:avLst/>
          </a:prstGeom>
          <a:noFill/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776ACD-6C25-7C85-707F-C8C728562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      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444808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1142910" y="1055700"/>
            <a:ext cx="6857190" cy="11726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b">
            <a:normAutofit/>
          </a:bodyPr>
          <a:lstStyle/>
          <a:p>
            <a:pPr>
              <a:lnSpc>
                <a:spcPct val="90000"/>
              </a:lnSpc>
            </a:pPr>
            <a:br>
              <a:rPr sz="1350"/>
            </a:br>
            <a:br>
              <a:rPr sz="1350"/>
            </a:br>
            <a:br>
              <a:rPr sz="1350"/>
            </a:br>
            <a:endParaRPr lang="en-US" sz="1350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685800" y="2091150"/>
            <a:ext cx="8077200" cy="31666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rmAutofit lnSpcReduction="10000"/>
          </a:bodyPr>
          <a:lstStyle/>
          <a:p>
            <a:pPr algn="just">
              <a:lnSpc>
                <a:spcPct val="100000"/>
              </a:lnSpc>
            </a:pPr>
            <a:r>
              <a:rPr lang="en-US" sz="225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Cursuri</a:t>
            </a:r>
            <a:r>
              <a:rPr lang="en-US" sz="225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5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pentru</a:t>
            </a:r>
            <a:r>
              <a:rPr lang="en-US" sz="225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5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ocupa</a:t>
            </a:r>
            <a:r>
              <a:rPr lang="ro-RO" sz="225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ț</a:t>
            </a:r>
            <a:r>
              <a:rPr lang="en-US" sz="225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iile</a:t>
            </a:r>
            <a:r>
              <a:rPr lang="en-US" sz="225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5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specifice</a:t>
            </a:r>
            <a:r>
              <a:rPr lang="en-US" sz="225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5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sectorului</a:t>
            </a:r>
            <a:r>
              <a:rPr lang="en-US" sz="225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5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economiei</a:t>
            </a:r>
            <a:r>
              <a:rPr lang="en-US" sz="225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5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sociale</a:t>
            </a:r>
            <a:r>
              <a:rPr lang="en-US" sz="225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, </a:t>
            </a:r>
            <a:r>
              <a:rPr lang="en-US" sz="225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acreditate</a:t>
            </a:r>
            <a:r>
              <a:rPr lang="en-US" sz="225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ANC, </a:t>
            </a:r>
            <a:r>
              <a:rPr lang="en-US" sz="225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oferite</a:t>
            </a:r>
            <a:r>
              <a:rPr lang="en-US" sz="225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ro-RO" sz="225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î</a:t>
            </a:r>
            <a:r>
              <a:rPr lang="en-US" sz="225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 </a:t>
            </a:r>
            <a:r>
              <a:rPr lang="en-US" sz="225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cadrul</a:t>
            </a:r>
            <a:r>
              <a:rPr lang="en-US" sz="225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5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proiectului</a:t>
            </a:r>
            <a:r>
              <a:rPr lang="en-US" sz="225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:</a:t>
            </a:r>
          </a:p>
          <a:p>
            <a:pPr algn="just">
              <a:lnSpc>
                <a:spcPct val="100000"/>
              </a:lnSpc>
            </a:pPr>
            <a:endParaRPr lang="en-US" sz="2250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marL="428625" indent="-428625" algn="just">
              <a:buFont typeface="Wingdings" panose="05000000000000000000" pitchFamily="2" charset="2"/>
              <a:buChar char="§"/>
            </a:pPr>
            <a:r>
              <a:rPr lang="pt-BR" b="1" i="1" dirty="0">
                <a:latin typeface="Calibri" panose="020F0502020204030204" pitchFamily="34" charset="0"/>
                <a:cs typeface="Calibri" panose="020F0502020204030204" pitchFamily="34" charset="0"/>
              </a:rPr>
              <a:t>Antreprenor </a:t>
            </a:r>
            <a:r>
              <a:rPr lang="ro-RO" b="1" i="1" dirty="0">
                <a:latin typeface="Calibri" panose="020F0502020204030204" pitchFamily="34" charset="0"/>
                <a:cs typeface="Calibri" panose="020F0502020204030204" pitchFamily="34" charset="0"/>
              </a:rPr>
              <a:t>î</a:t>
            </a:r>
            <a:r>
              <a:rPr lang="pt-BR" b="1" i="1" dirty="0">
                <a:latin typeface="Calibri" panose="020F0502020204030204" pitchFamily="34" charset="0"/>
                <a:cs typeface="Calibri" panose="020F0502020204030204" pitchFamily="34" charset="0"/>
              </a:rPr>
              <a:t>n economia social</a:t>
            </a:r>
            <a:r>
              <a:rPr lang="ro-RO" b="1" i="1" dirty="0"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pt-BR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i="1" dirty="0">
                <a:latin typeface="Calibri" panose="020F0502020204030204" pitchFamily="34" charset="0"/>
                <a:cs typeface="Calibri" panose="020F0502020204030204" pitchFamily="34" charset="0"/>
              </a:rPr>
              <a:t>Cod COR 112032 (acreditat ANC) (</a:t>
            </a:r>
            <a:r>
              <a:rPr lang="ro-RO" i="1" dirty="0">
                <a:latin typeface="Calibri" panose="020F0502020204030204" pitchFamily="34" charset="0"/>
                <a:cs typeface="Calibri" panose="020F0502020204030204" pitchFamily="34" charset="0"/>
              </a:rPr>
              <a:t>specializare, </a:t>
            </a:r>
            <a:r>
              <a:rPr lang="pt-BR" i="1" dirty="0">
                <a:latin typeface="Calibri" panose="020F0502020204030204" pitchFamily="34" charset="0"/>
                <a:cs typeface="Calibri" panose="020F0502020204030204" pitchFamily="34" charset="0"/>
              </a:rPr>
              <a:t>studii medii cu sau f</a:t>
            </a:r>
            <a:r>
              <a:rPr lang="ro-RO" i="1" dirty="0"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pt-BR" i="1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ro-RO" i="1" dirty="0"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pt-BR" i="1" dirty="0">
                <a:latin typeface="Calibri" panose="020F0502020204030204" pitchFamily="34" charset="0"/>
                <a:cs typeface="Calibri" panose="020F0502020204030204" pitchFamily="34" charset="0"/>
              </a:rPr>
              <a:t> bacalaureat)</a:t>
            </a:r>
            <a:r>
              <a:rPr lang="ro-RO" i="1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pt-BR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b="1" i="1" dirty="0">
                <a:latin typeface="Calibri" panose="020F0502020204030204" pitchFamily="34" charset="0"/>
                <a:cs typeface="Calibri" panose="020F0502020204030204" pitchFamily="34" charset="0"/>
              </a:rPr>
              <a:t>180 ore</a:t>
            </a:r>
            <a:r>
              <a:rPr lang="ro-RO" i="1" dirty="0">
                <a:latin typeface="Calibri" panose="020F0502020204030204" pitchFamily="34" charset="0"/>
                <a:cs typeface="Calibri" panose="020F0502020204030204" pitchFamily="34" charset="0"/>
              </a:rPr>
              <a:t>-60 ore teorie, 120 practică</a:t>
            </a:r>
          </a:p>
          <a:p>
            <a:pPr algn="just"/>
            <a:endParaRPr lang="pt-BR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28625" indent="-428625" algn="just">
              <a:buFont typeface="Wingdings" panose="05000000000000000000" pitchFamily="2" charset="2"/>
              <a:buChar char="§"/>
            </a:pPr>
            <a:r>
              <a:rPr lang="pt-BR" b="1" i="1" dirty="0">
                <a:latin typeface="Calibri" panose="020F0502020204030204" pitchFamily="34" charset="0"/>
                <a:cs typeface="Calibri" panose="020F0502020204030204" pitchFamily="34" charset="0"/>
              </a:rPr>
              <a:t>Manager </a:t>
            </a:r>
            <a:r>
              <a:rPr lang="ro-RO" b="1" i="1" dirty="0">
                <a:latin typeface="Calibri" panose="020F0502020204030204" pitchFamily="34" charset="0"/>
                <a:cs typeface="Calibri" panose="020F0502020204030204" pitchFamily="34" charset="0"/>
              </a:rPr>
              <a:t>î</a:t>
            </a:r>
            <a:r>
              <a:rPr lang="pt-BR" b="1" i="1" dirty="0">
                <a:latin typeface="Calibri" panose="020F0502020204030204" pitchFamily="34" charset="0"/>
                <a:cs typeface="Calibri" panose="020F0502020204030204" pitchFamily="34" charset="0"/>
              </a:rPr>
              <a:t>ntreprindere social</a:t>
            </a:r>
            <a:r>
              <a:rPr lang="ro-RO" b="1" i="1" dirty="0"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pt-BR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i="1" dirty="0">
                <a:latin typeface="Calibri" panose="020F0502020204030204" pitchFamily="34" charset="0"/>
                <a:cs typeface="Calibri" panose="020F0502020204030204" pitchFamily="34" charset="0"/>
              </a:rPr>
              <a:t>COR 112036 (acreditat ANC) (</a:t>
            </a:r>
            <a:r>
              <a:rPr lang="ro-RO" i="1" dirty="0">
                <a:latin typeface="Calibri" panose="020F0502020204030204" pitchFamily="34" charset="0"/>
                <a:cs typeface="Calibri" panose="020F0502020204030204" pitchFamily="34" charset="0"/>
              </a:rPr>
              <a:t>specializare, </a:t>
            </a:r>
            <a:r>
              <a:rPr lang="pt-BR" i="1" dirty="0">
                <a:latin typeface="Calibri" panose="020F0502020204030204" pitchFamily="34" charset="0"/>
                <a:cs typeface="Calibri" panose="020F0502020204030204" pitchFamily="34" charset="0"/>
              </a:rPr>
              <a:t>studii </a:t>
            </a:r>
            <a:r>
              <a:rPr lang="ro-RO" i="1" dirty="0">
                <a:latin typeface="Calibri" panose="020F0502020204030204" pitchFamily="34" charset="0"/>
                <a:cs typeface="Calibri" panose="020F0502020204030204" pitchFamily="34" charset="0"/>
              </a:rPr>
              <a:t>liceale cu bacalaureat</a:t>
            </a:r>
            <a:r>
              <a:rPr lang="pt-BR" i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ro-RO" i="1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pt-BR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b="1" i="1" dirty="0">
                <a:latin typeface="Calibri" panose="020F0502020204030204" pitchFamily="34" charset="0"/>
                <a:cs typeface="Calibri" panose="020F0502020204030204" pitchFamily="34" charset="0"/>
              </a:rPr>
              <a:t>180 ore</a:t>
            </a:r>
            <a:r>
              <a:rPr lang="ro-RO" i="1" dirty="0">
                <a:latin typeface="Calibri" panose="020F0502020204030204" pitchFamily="34" charset="0"/>
                <a:cs typeface="Calibri" panose="020F0502020204030204" pitchFamily="34" charset="0"/>
              </a:rPr>
              <a:t>-60 ore teorie, 120 practică</a:t>
            </a:r>
          </a:p>
          <a:p>
            <a:pPr algn="just"/>
            <a:endParaRPr lang="pt-BR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28625" indent="-428625" algn="just">
              <a:buFont typeface="Wingdings" panose="05000000000000000000" pitchFamily="2" charset="2"/>
              <a:buChar char="§"/>
            </a:pPr>
            <a:r>
              <a:rPr lang="en-GB" sz="1800" b="1" i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Competent</a:t>
            </a:r>
            <a:r>
              <a:rPr lang="ro-RO" sz="1800" b="1" i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ă</a:t>
            </a:r>
            <a:r>
              <a:rPr lang="en-GB" sz="1800" b="1" i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Civic</a:t>
            </a:r>
            <a:r>
              <a:rPr lang="ro-RO" sz="1800" b="1" i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ă</a:t>
            </a:r>
            <a:r>
              <a:rPr lang="en-GB" sz="1800" b="1" i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Juridic</a:t>
            </a:r>
            <a:r>
              <a:rPr lang="ro-RO" sz="1800" b="1" i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ă</a:t>
            </a:r>
            <a:r>
              <a:rPr lang="en-GB" sz="1800" b="1" i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o-RO" b="1" i="1" dirty="0"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ș</a:t>
            </a:r>
            <a:r>
              <a:rPr lang="en-GB" sz="1800" b="1" i="1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n-GB" sz="1800" b="1" i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 </a:t>
            </a:r>
            <a:r>
              <a:rPr lang="en-GB" sz="1800" b="1" i="1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Protejare</a:t>
            </a:r>
            <a:r>
              <a:rPr lang="en-GB" sz="1800" b="1" i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 </a:t>
            </a:r>
            <a:r>
              <a:rPr lang="en-GB" sz="1800" b="1" i="1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mediului</a:t>
            </a:r>
            <a:r>
              <a:rPr lang="en-GB" sz="1800" b="1" i="1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pt-BR" i="1" dirty="0">
                <a:latin typeface="Calibri" panose="020F0502020204030204" pitchFamily="34" charset="0"/>
                <a:cs typeface="Calibri" panose="020F0502020204030204" pitchFamily="34" charset="0"/>
              </a:rPr>
              <a:t>competen</a:t>
            </a:r>
            <a:r>
              <a:rPr lang="ro-RO" i="1" dirty="0">
                <a:latin typeface="Calibri" panose="020F0502020204030204" pitchFamily="34" charset="0"/>
                <a:cs typeface="Calibri" panose="020F0502020204030204" pitchFamily="34" charset="0"/>
              </a:rPr>
              <a:t>ță</a:t>
            </a:r>
            <a:r>
              <a:rPr lang="pt-BR" i="1" dirty="0">
                <a:latin typeface="Calibri" panose="020F0502020204030204" pitchFamily="34" charset="0"/>
                <a:cs typeface="Calibri" panose="020F0502020204030204" pitchFamily="34" charset="0"/>
              </a:rPr>
              <a:t> cheie, </a:t>
            </a:r>
            <a:r>
              <a:rPr lang="ro-RO" i="1" dirty="0">
                <a:latin typeface="Calibri" panose="020F0502020204030204" pitchFamily="34" charset="0"/>
                <a:cs typeface="Calibri" panose="020F0502020204030204" pitchFamily="34" charset="0"/>
              </a:rPr>
              <a:t>învățământ gimnazial),</a:t>
            </a:r>
            <a:r>
              <a:rPr lang="pt-BR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b="1" i="1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ro-RO" b="1" i="1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pt-BR" b="1" i="1" dirty="0">
                <a:latin typeface="Calibri" panose="020F0502020204030204" pitchFamily="34" charset="0"/>
                <a:cs typeface="Calibri" panose="020F0502020204030204" pitchFamily="34" charset="0"/>
              </a:rPr>
              <a:t> ore</a:t>
            </a:r>
            <a:r>
              <a:rPr lang="ro-RO" b="1" i="1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GB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1800" i="1" dirty="0">
                <a:effectLst/>
                <a:ea typeface="Times New Roman" panose="02020603050405020304" pitchFamily="18" charset="0"/>
              </a:rPr>
              <a:t>15 </a:t>
            </a:r>
            <a:r>
              <a:rPr lang="en-GB" sz="1800" i="1" dirty="0" err="1">
                <a:effectLst/>
                <a:ea typeface="Times New Roman" panose="02020603050405020304" pitchFamily="18" charset="0"/>
              </a:rPr>
              <a:t>teorie</a:t>
            </a:r>
            <a:r>
              <a:rPr lang="en-GB" sz="1800" i="1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800" i="1" dirty="0" err="1">
                <a:effectLst/>
                <a:ea typeface="Times New Roman" panose="02020603050405020304" pitchFamily="18" charset="0"/>
              </a:rPr>
              <a:t>si</a:t>
            </a:r>
            <a:r>
              <a:rPr lang="en-GB" sz="1800" i="1" dirty="0">
                <a:effectLst/>
                <a:ea typeface="Times New Roman" panose="02020603050405020304" pitchFamily="18" charset="0"/>
              </a:rPr>
              <a:t> 30 </a:t>
            </a:r>
            <a:r>
              <a:rPr lang="en-GB" sz="1800" i="1" dirty="0" err="1">
                <a:effectLst/>
                <a:ea typeface="Times New Roman" panose="02020603050405020304" pitchFamily="18" charset="0"/>
              </a:rPr>
              <a:t>practic</a:t>
            </a:r>
            <a:r>
              <a:rPr lang="ro-RO" sz="1800" i="1" dirty="0">
                <a:effectLst/>
                <a:ea typeface="Times New Roman" panose="02020603050405020304" pitchFamily="18" charset="0"/>
              </a:rPr>
              <a:t>ă</a:t>
            </a:r>
            <a:endParaRPr lang="en-GB" sz="1800" i="1" dirty="0">
              <a:effectLst/>
              <a:ea typeface="Calibri" panose="020F0502020204030204" pitchFamily="34" charset="0"/>
            </a:endParaRPr>
          </a:p>
          <a:p>
            <a:pPr marL="428625" indent="-428625" algn="just">
              <a:buFont typeface="Wingdings" panose="05000000000000000000" pitchFamily="2" charset="2"/>
              <a:buChar char="§"/>
            </a:pPr>
            <a:endParaRPr lang="pt-BR" b="1" i="1" dirty="0">
              <a:cs typeface="Calibri" panose="020F0502020204030204" pitchFamily="34" charset="0"/>
            </a:endParaRPr>
          </a:p>
          <a:p>
            <a:pPr marL="428625" indent="-428625" algn="just">
              <a:buFont typeface="Wingdings" panose="05000000000000000000" pitchFamily="2" charset="2"/>
              <a:buChar char="§"/>
            </a:pPr>
            <a:endParaRPr lang="pt-BR" sz="1350" b="1" dirty="0"/>
          </a:p>
          <a:p>
            <a:pPr marL="428625" indent="-428625" algn="just">
              <a:buFont typeface="Wingdings" panose="05000000000000000000" pitchFamily="2" charset="2"/>
              <a:buChar char="§"/>
            </a:pPr>
            <a:endParaRPr lang="en-US" sz="33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BADF2EB-32CB-BEC5-9F51-4FB4F9AAE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38400" y="6264275"/>
            <a:ext cx="2895600" cy="365125"/>
          </a:xfrm>
        </p:spPr>
        <p:txBody>
          <a:bodyPr/>
          <a:lstStyle/>
          <a:p>
            <a:r>
              <a:rPr lang="ro-RO"/>
              <a:t>      </a:t>
            </a:r>
            <a:endParaRPr lang="ro-RO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48E2441-39D4-6497-8767-95A8B0E384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9657"/>
            <a:ext cx="5767070" cy="682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48824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1142910" y="1055700"/>
            <a:ext cx="6857190" cy="11726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b">
            <a:normAutofit/>
          </a:bodyPr>
          <a:lstStyle/>
          <a:p>
            <a:pPr>
              <a:lnSpc>
                <a:spcPct val="90000"/>
              </a:lnSpc>
            </a:pPr>
            <a:br>
              <a:rPr sz="1350"/>
            </a:br>
            <a:br>
              <a:rPr sz="1350"/>
            </a:br>
            <a:br>
              <a:rPr sz="1350"/>
            </a:br>
            <a:endParaRPr lang="en-US" sz="1350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1142910" y="2091151"/>
            <a:ext cx="6857190" cy="2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rmAutofit/>
          </a:bodyPr>
          <a:lstStyle/>
          <a:p>
            <a:pPr marL="428625" indent="-428625" algn="just">
              <a:buFont typeface="Wingdings" panose="05000000000000000000" pitchFamily="2" charset="2"/>
              <a:buChar char="§"/>
            </a:pPr>
            <a:endParaRPr lang="pt-BR" sz="1350" b="1" dirty="0"/>
          </a:p>
          <a:p>
            <a:pPr marL="428625" indent="-428625" algn="just">
              <a:buFont typeface="Wingdings" panose="05000000000000000000" pitchFamily="2" charset="2"/>
              <a:buChar char="§"/>
            </a:pPr>
            <a:endParaRPr lang="en-US" sz="33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12EDD5A-1AB3-4D0A-83BC-E3029EA74D9D}"/>
              </a:ext>
            </a:extLst>
          </p:cNvPr>
          <p:cNvSpPr/>
          <p:nvPr/>
        </p:nvSpPr>
        <p:spPr>
          <a:xfrm>
            <a:off x="1066800" y="2747007"/>
            <a:ext cx="7620000" cy="1697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o-RO" sz="2400" dirty="0">
                <a:latin typeface="TrebuchetMS"/>
              </a:rPr>
              <a:t>C</a:t>
            </a:r>
            <a:r>
              <a:rPr lang="en-US" sz="2400" dirty="0" err="1">
                <a:latin typeface="TrebuchetMS"/>
              </a:rPr>
              <a:t>rearea</a:t>
            </a:r>
            <a:r>
              <a:rPr lang="en-US" sz="2400" dirty="0">
                <a:latin typeface="TrebuchetMS"/>
              </a:rPr>
              <a:t> </a:t>
            </a:r>
            <a:r>
              <a:rPr lang="en-US" sz="2400" dirty="0" err="1">
                <a:latin typeface="TrebuchetMS"/>
              </a:rPr>
              <a:t>și</a:t>
            </a:r>
            <a:r>
              <a:rPr lang="ro-RO" sz="2400" dirty="0">
                <a:latin typeface="TrebuchetMS"/>
              </a:rPr>
              <a:t> </a:t>
            </a:r>
            <a:r>
              <a:rPr lang="en-US" sz="2400" dirty="0" err="1">
                <a:latin typeface="TrebuchetMS"/>
              </a:rPr>
              <a:t>dezvoltarea</a:t>
            </a:r>
            <a:r>
              <a:rPr lang="en-US" sz="2400" dirty="0">
                <a:latin typeface="TrebuchetMS"/>
              </a:rPr>
              <a:t> de </a:t>
            </a:r>
            <a:r>
              <a:rPr lang="en-US" sz="2400" dirty="0" err="1">
                <a:latin typeface="TrebuchetMS"/>
              </a:rPr>
              <a:t>parteneriate</a:t>
            </a:r>
            <a:r>
              <a:rPr lang="en-US" sz="2400" dirty="0">
                <a:latin typeface="TrebuchetMS"/>
              </a:rPr>
              <a:t> care </a:t>
            </a:r>
            <a:r>
              <a:rPr lang="en-US" sz="2400" dirty="0" err="1">
                <a:latin typeface="TrebuchetMS"/>
              </a:rPr>
              <a:t>să</a:t>
            </a:r>
            <a:r>
              <a:rPr lang="en-US" sz="2400" dirty="0">
                <a:latin typeface="TrebuchetMS"/>
              </a:rPr>
              <a:t> </a:t>
            </a:r>
            <a:r>
              <a:rPr lang="en-US" sz="2400" dirty="0" err="1">
                <a:latin typeface="TrebuchetMS"/>
              </a:rPr>
              <a:t>integreze</a:t>
            </a:r>
            <a:r>
              <a:rPr lang="en-US" sz="2400" dirty="0">
                <a:latin typeface="TrebuchetMS"/>
              </a:rPr>
              <a:t> </a:t>
            </a:r>
            <a:r>
              <a:rPr lang="en-US" sz="2400" dirty="0" err="1">
                <a:latin typeface="TrebuchetMS"/>
              </a:rPr>
              <a:t>cele</a:t>
            </a:r>
            <a:r>
              <a:rPr lang="en-US" sz="2400" dirty="0">
                <a:latin typeface="TrebuchetMS"/>
              </a:rPr>
              <a:t> </a:t>
            </a:r>
            <a:r>
              <a:rPr lang="en-US" sz="2400" b="1" dirty="0">
                <a:latin typeface="TrebuchetMS"/>
              </a:rPr>
              <a:t>23 de </a:t>
            </a:r>
            <a:r>
              <a:rPr lang="en-US" sz="2400" b="1" dirty="0" err="1">
                <a:latin typeface="TrebuchetMS"/>
              </a:rPr>
              <a:t>întreprinderi</a:t>
            </a:r>
            <a:r>
              <a:rPr lang="en-US" sz="2400" b="1" dirty="0">
                <a:latin typeface="TrebuchetMS"/>
              </a:rPr>
              <a:t> </a:t>
            </a:r>
            <a:r>
              <a:rPr lang="en-US" sz="2400" b="1" dirty="0" err="1">
                <a:latin typeface="TrebuchetMS"/>
              </a:rPr>
              <a:t>socia</a:t>
            </a:r>
            <a:r>
              <a:rPr lang="en-US" sz="2400" dirty="0" err="1">
                <a:latin typeface="TrebuchetMS"/>
              </a:rPr>
              <a:t>le</a:t>
            </a:r>
            <a:r>
              <a:rPr lang="en-US" sz="2400" dirty="0">
                <a:latin typeface="TrebuchetMS"/>
              </a:rPr>
              <a:t> </a:t>
            </a:r>
            <a:r>
              <a:rPr lang="en-US" sz="2400" dirty="0" err="1">
                <a:latin typeface="TrebuchetMS"/>
              </a:rPr>
              <a:t>înființate</a:t>
            </a:r>
            <a:r>
              <a:rPr lang="ro-RO" sz="2400" dirty="0">
                <a:latin typeface="TrebuchetMS"/>
              </a:rPr>
              <a:t> </a:t>
            </a:r>
            <a:r>
              <a:rPr lang="it-IT" sz="2400" dirty="0">
                <a:latin typeface="TrebuchetMS"/>
              </a:rPr>
              <a:t>în proiect la nivelul regiunilor vizate</a:t>
            </a:r>
            <a:r>
              <a:rPr lang="ro-RO" sz="2400" dirty="0">
                <a:latin typeface="TrebuchetMS"/>
              </a:rPr>
              <a:t> de proiect.</a:t>
            </a:r>
            <a:endParaRPr lang="en-US" sz="2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8277674-7E1D-CFDC-41D6-F118E7FA1F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73075"/>
            <a:ext cx="5767070" cy="682625"/>
          </a:xfrm>
          <a:prstGeom prst="rect">
            <a:avLst/>
          </a:prstGeom>
          <a:noFill/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6ECC6A-D770-7006-0E7B-C79E46968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      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303670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1142910" y="1055700"/>
            <a:ext cx="6857190" cy="11726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b">
            <a:normAutofit/>
          </a:bodyPr>
          <a:lstStyle/>
          <a:p>
            <a:pPr>
              <a:lnSpc>
                <a:spcPct val="90000"/>
              </a:lnSpc>
            </a:pPr>
            <a:br>
              <a:rPr sz="1350"/>
            </a:br>
            <a:br>
              <a:rPr sz="1350"/>
            </a:br>
            <a:br>
              <a:rPr sz="1350"/>
            </a:br>
            <a:endParaRPr lang="en-US" sz="1350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734786" y="2228311"/>
            <a:ext cx="7952014" cy="233225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rmAutofit/>
          </a:bodyPr>
          <a:lstStyle/>
          <a:p>
            <a:pPr>
              <a:lnSpc>
                <a:spcPct val="150000"/>
              </a:lnSpc>
            </a:pPr>
            <a:r>
              <a:rPr lang="ro-RO" sz="2400" dirty="0">
                <a:latin typeface="TrebuchetMS"/>
              </a:rPr>
              <a:t>D</a:t>
            </a:r>
            <a:r>
              <a:rPr lang="en-US" sz="2400" dirty="0" err="1">
                <a:latin typeface="TrebuchetMS"/>
              </a:rPr>
              <a:t>iseminarea</a:t>
            </a:r>
            <a:r>
              <a:rPr lang="en-US" sz="2400" dirty="0">
                <a:latin typeface="TrebuchetMS"/>
              </a:rPr>
              <a:t> </a:t>
            </a:r>
            <a:r>
              <a:rPr lang="en-US" sz="2400" dirty="0" err="1">
                <a:latin typeface="TrebuchetMS"/>
              </a:rPr>
              <a:t>unui</a:t>
            </a:r>
            <a:r>
              <a:rPr lang="en-US" sz="2400" dirty="0">
                <a:latin typeface="TrebuchetMS"/>
              </a:rPr>
              <a:t> – „</a:t>
            </a:r>
            <a:r>
              <a:rPr lang="en-US" sz="2400" b="1" dirty="0" err="1">
                <a:latin typeface="TrebuchetMS"/>
              </a:rPr>
              <a:t>Ghid</a:t>
            </a:r>
            <a:r>
              <a:rPr lang="en-US" sz="2400" b="1" dirty="0">
                <a:latin typeface="TrebuchetMS"/>
              </a:rPr>
              <a:t>: </a:t>
            </a:r>
            <a:r>
              <a:rPr lang="en-US" sz="2400" b="1" dirty="0" err="1">
                <a:latin typeface="TrebuchetMS"/>
              </a:rPr>
              <a:t>metode</a:t>
            </a:r>
            <a:r>
              <a:rPr lang="en-US" sz="2400" b="1" dirty="0">
                <a:latin typeface="TrebuchetMS"/>
              </a:rPr>
              <a:t> </a:t>
            </a:r>
            <a:r>
              <a:rPr lang="en-US" sz="2400" b="1" dirty="0" err="1">
                <a:latin typeface="TrebuchetMS"/>
              </a:rPr>
              <a:t>si</a:t>
            </a:r>
            <a:r>
              <a:rPr lang="en-US" sz="2400" b="1" dirty="0">
                <a:latin typeface="TrebuchetMS"/>
              </a:rPr>
              <a:t> </a:t>
            </a:r>
            <a:r>
              <a:rPr lang="en-US" sz="2400" b="1" dirty="0" err="1">
                <a:latin typeface="TrebuchetMS"/>
              </a:rPr>
              <a:t>bune</a:t>
            </a:r>
            <a:r>
              <a:rPr lang="en-US" sz="2400" b="1" dirty="0">
                <a:latin typeface="TrebuchetMS"/>
              </a:rPr>
              <a:t> </a:t>
            </a:r>
            <a:r>
              <a:rPr lang="en-US" sz="2400" b="1" dirty="0" err="1">
                <a:latin typeface="TrebuchetMS"/>
              </a:rPr>
              <a:t>practici</a:t>
            </a:r>
            <a:r>
              <a:rPr lang="en-US" sz="2400" b="1" dirty="0">
                <a:latin typeface="TrebuchetMS"/>
              </a:rPr>
              <a:t> de </a:t>
            </a:r>
            <a:r>
              <a:rPr lang="en-US" sz="2400" b="1" dirty="0" err="1">
                <a:latin typeface="TrebuchetMS"/>
              </a:rPr>
              <a:t>sustenabilitate</a:t>
            </a:r>
            <a:r>
              <a:rPr lang="en-US" sz="2400" b="1" dirty="0">
                <a:latin typeface="TrebuchetMS"/>
              </a:rPr>
              <a:t> a</a:t>
            </a:r>
            <a:r>
              <a:rPr lang="ro-RO" sz="2400" b="1" dirty="0">
                <a:latin typeface="TrebuchetMS"/>
              </a:rPr>
              <a:t> î</a:t>
            </a:r>
            <a:r>
              <a:rPr lang="en-US" sz="2400" b="1" dirty="0" err="1">
                <a:latin typeface="TrebuchetMS"/>
              </a:rPr>
              <a:t>ntreprinderilor</a:t>
            </a:r>
            <a:r>
              <a:rPr lang="en-US" sz="2400" b="1" dirty="0">
                <a:latin typeface="TrebuchetMS"/>
              </a:rPr>
              <a:t> </a:t>
            </a:r>
            <a:r>
              <a:rPr lang="en-US" sz="2400" b="1" dirty="0" err="1">
                <a:latin typeface="TrebuchetMS"/>
              </a:rPr>
              <a:t>sociale</a:t>
            </a:r>
            <a:r>
              <a:rPr lang="en-US" sz="2400" b="1" dirty="0">
                <a:latin typeface="TrebuchetMS"/>
              </a:rPr>
              <a:t> </a:t>
            </a:r>
            <a:r>
              <a:rPr lang="ro-RO" sz="2400" b="1" dirty="0">
                <a:latin typeface="TrebuchetMS"/>
              </a:rPr>
              <a:t>î</a:t>
            </a:r>
            <a:r>
              <a:rPr lang="en-US" sz="2400" b="1" dirty="0">
                <a:latin typeface="TrebuchetMS"/>
              </a:rPr>
              <a:t>n </a:t>
            </a:r>
            <a:r>
              <a:rPr lang="en-US" sz="2400" b="1" dirty="0" err="1">
                <a:latin typeface="TrebuchetMS"/>
              </a:rPr>
              <a:t>mediul</a:t>
            </a:r>
            <a:r>
              <a:rPr lang="en-US" sz="2400" b="1" dirty="0">
                <a:latin typeface="TrebuchetMS"/>
              </a:rPr>
              <a:t> urban” </a:t>
            </a:r>
            <a:r>
              <a:rPr lang="en-US" sz="2400" dirty="0" err="1">
                <a:latin typeface="TrebuchetMS"/>
              </a:rPr>
              <a:t>către</a:t>
            </a:r>
            <a:r>
              <a:rPr lang="en-US" sz="2400" dirty="0">
                <a:latin typeface="TrebuchetMS"/>
              </a:rPr>
              <a:t> </a:t>
            </a:r>
            <a:r>
              <a:rPr lang="en-US" sz="2400" dirty="0" err="1">
                <a:latin typeface="TrebuchetMS"/>
              </a:rPr>
              <a:t>cel</a:t>
            </a:r>
            <a:r>
              <a:rPr lang="en-US" sz="2400" dirty="0">
                <a:latin typeface="TrebuchetMS"/>
              </a:rPr>
              <a:t> </a:t>
            </a:r>
            <a:r>
              <a:rPr lang="en-US" sz="2400" dirty="0" err="1">
                <a:latin typeface="TrebuchetMS"/>
              </a:rPr>
              <a:t>puțin</a:t>
            </a:r>
            <a:r>
              <a:rPr lang="en-US" sz="2400" dirty="0">
                <a:latin typeface="TrebuchetMS"/>
              </a:rPr>
              <a:t> 132 de </a:t>
            </a:r>
            <a:r>
              <a:rPr lang="en-US" sz="2400" dirty="0" err="1">
                <a:latin typeface="TrebuchetMS"/>
              </a:rPr>
              <a:t>persoane</a:t>
            </a:r>
            <a:r>
              <a:rPr lang="en-US" sz="2400" dirty="0">
                <a:latin typeface="TrebuchetMS"/>
              </a:rPr>
              <a:t> din GT.</a:t>
            </a:r>
            <a:endParaRPr lang="en-US" sz="2100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endParaRPr lang="en-US" sz="33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4CB5F8-64E4-2DBB-BF54-B9C5E6FE33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9657"/>
            <a:ext cx="5767070" cy="682625"/>
          </a:xfrm>
          <a:prstGeom prst="rect">
            <a:avLst/>
          </a:prstGeom>
          <a:noFill/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04487A-36D9-435F-C229-C758EE8FA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1645413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1142910" y="1055700"/>
            <a:ext cx="6857190" cy="11726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b">
            <a:normAutofit/>
          </a:bodyPr>
          <a:lstStyle/>
          <a:p>
            <a:pPr>
              <a:lnSpc>
                <a:spcPct val="90000"/>
              </a:lnSpc>
            </a:pPr>
            <a:br>
              <a:rPr sz="1350"/>
            </a:br>
            <a:br>
              <a:rPr sz="1350"/>
            </a:br>
            <a:br>
              <a:rPr sz="1350"/>
            </a:br>
            <a:endParaRPr lang="en-US" sz="1350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582930" y="1447800"/>
            <a:ext cx="7978140" cy="4876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rmAutofit fontScale="25000" lnSpcReduction="20000"/>
          </a:bodyPr>
          <a:lstStyle/>
          <a:p>
            <a:pPr algn="just">
              <a:lnSpc>
                <a:spcPct val="100000"/>
              </a:lnSpc>
            </a:pPr>
            <a:endParaRPr lang="en-US" sz="8400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US" sz="8400" b="1" spc="-1" dirty="0" err="1">
                <a:latin typeface="Calibri" panose="020F0502020204030204" pitchFamily="34" charset="0"/>
                <a:cs typeface="Calibri" panose="020F0502020204030204" pitchFamily="34" charset="0"/>
              </a:rPr>
              <a:t>Ideile</a:t>
            </a:r>
            <a:r>
              <a:rPr lang="en-US" sz="8400" b="1" spc="-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8400" b="1" spc="-1" dirty="0" err="1">
                <a:latin typeface="Calibri" panose="020F0502020204030204" pitchFamily="34" charset="0"/>
                <a:cs typeface="Calibri" panose="020F0502020204030204" pitchFamily="34" charset="0"/>
              </a:rPr>
              <a:t>afaceri</a:t>
            </a:r>
            <a:r>
              <a:rPr lang="en-US" sz="8400" b="1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400" b="1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propuse</a:t>
            </a:r>
            <a:r>
              <a:rPr lang="en-US" sz="8400" b="1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400" b="1" spc="-1" dirty="0" err="1">
                <a:latin typeface="Calibri" panose="020F0502020204030204" pitchFamily="34" charset="0"/>
                <a:cs typeface="Calibri" panose="020F0502020204030204" pitchFamily="34" charset="0"/>
              </a:rPr>
              <a:t>spre</a:t>
            </a:r>
            <a:r>
              <a:rPr lang="en-US" sz="8400" b="1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400" b="1" spc="-1" dirty="0" err="1">
                <a:latin typeface="Calibri" panose="020F0502020204030204" pitchFamily="34" charset="0"/>
                <a:cs typeface="Calibri" panose="020F0502020204030204" pitchFamily="34" charset="0"/>
              </a:rPr>
              <a:t>finan</a:t>
            </a:r>
            <a:r>
              <a:rPr lang="ro-RO" sz="8400" b="1" spc="-1" dirty="0">
                <a:latin typeface="Calibri" panose="020F0502020204030204" pitchFamily="34" charset="0"/>
                <a:cs typeface="Calibri" panose="020F0502020204030204" pitchFamily="34" charset="0"/>
              </a:rPr>
              <a:t>ț</a:t>
            </a:r>
            <a:r>
              <a:rPr lang="en-US" sz="8400" b="1" spc="-1" dirty="0">
                <a:latin typeface="Calibri" panose="020F0502020204030204" pitchFamily="34" charset="0"/>
                <a:cs typeface="Calibri" panose="020F0502020204030204" pitchFamily="34" charset="0"/>
              </a:rPr>
              <a:t>are </a:t>
            </a:r>
            <a:r>
              <a:rPr lang="en-US" sz="8400" b="1" spc="-1" dirty="0" err="1">
                <a:latin typeface="Calibri" panose="020F0502020204030204" pitchFamily="34" charset="0"/>
                <a:cs typeface="Calibri" panose="020F0502020204030204" pitchFamily="34" charset="0"/>
              </a:rPr>
              <a:t>vor</a:t>
            </a:r>
            <a:r>
              <a:rPr lang="en-US" sz="8400" b="1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400" b="1" spc="-1" dirty="0" err="1">
                <a:latin typeface="Calibri" panose="020F0502020204030204" pitchFamily="34" charset="0"/>
                <a:cs typeface="Calibri" panose="020F0502020204030204" pitchFamily="34" charset="0"/>
              </a:rPr>
              <a:t>respecta</a:t>
            </a:r>
            <a:r>
              <a:rPr lang="en-US" sz="8400" b="1" spc="-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428625" indent="-428625"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min 30% din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totalul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celor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2</a:t>
            </a:r>
            <a:r>
              <a:rPr lang="ro-RO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planuri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afaceri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vor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include ac</a:t>
            </a:r>
            <a:r>
              <a:rPr lang="ro-RO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ț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iuni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care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promoveaz</a:t>
            </a:r>
            <a:r>
              <a:rPr lang="ro-RO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inovarea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socială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428625" indent="-428625"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min 10% din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totalul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celor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2</a:t>
            </a:r>
            <a:r>
              <a:rPr lang="ro-RO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planuri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afaceri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vor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include ac</a:t>
            </a:r>
            <a:r>
              <a:rPr lang="ro-RO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ț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iuni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care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promoveaz</a:t>
            </a:r>
            <a:r>
              <a:rPr lang="ro-RO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tranzi</a:t>
            </a:r>
            <a:r>
              <a:rPr lang="ro-RO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ț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ia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c</a:t>
            </a:r>
            <a:r>
              <a:rPr lang="ro-RO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tre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economie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cu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emisii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sc</a:t>
            </a:r>
            <a:r>
              <a:rPr lang="ro-RO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zute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de carbon;</a:t>
            </a:r>
          </a:p>
          <a:p>
            <a:pPr marL="428625" indent="-428625"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min 5% din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totalul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celor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2</a:t>
            </a:r>
            <a:r>
              <a:rPr lang="ro-RO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planuri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afaceri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vor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include ac</a:t>
            </a:r>
            <a:r>
              <a:rPr lang="ro-RO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ț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iuni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combatere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discrimin</a:t>
            </a:r>
            <a:r>
              <a:rPr lang="ro-RO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rii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pPr marL="428625" indent="-428625"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min 10%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totalul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celor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2</a:t>
            </a:r>
            <a:r>
              <a:rPr lang="ro-RO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planuri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afaceri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vor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include ac</a:t>
            </a:r>
            <a:r>
              <a:rPr lang="ro-RO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ț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iuni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care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promoveaz</a:t>
            </a:r>
            <a:r>
              <a:rPr lang="ro-RO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utilizarea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TIC</a:t>
            </a:r>
          </a:p>
          <a:p>
            <a:pPr algn="just">
              <a:lnSpc>
                <a:spcPct val="100000"/>
              </a:lnSpc>
            </a:pPr>
            <a:endParaRPr lang="en-US" sz="33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DC73B44-4995-FB34-3339-4F5B588329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9657"/>
            <a:ext cx="5767070" cy="682625"/>
          </a:xfrm>
          <a:prstGeom prst="rect">
            <a:avLst/>
          </a:prstGeom>
          <a:noFill/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369E01-0DE9-30B5-3FAC-A02C30B82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2800" y="6351575"/>
            <a:ext cx="2895600" cy="365125"/>
          </a:xfrm>
        </p:spPr>
        <p:txBody>
          <a:bodyPr/>
          <a:lstStyle/>
          <a:p>
            <a:r>
              <a:rPr lang="ro-RO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1482003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1142910" y="1055700"/>
            <a:ext cx="6857190" cy="11726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b">
            <a:normAutofit/>
          </a:bodyPr>
          <a:lstStyle/>
          <a:p>
            <a:pPr>
              <a:lnSpc>
                <a:spcPct val="90000"/>
              </a:lnSpc>
            </a:pPr>
            <a:br>
              <a:rPr sz="1350"/>
            </a:br>
            <a:br>
              <a:rPr sz="1350"/>
            </a:br>
            <a:br>
              <a:rPr sz="1350"/>
            </a:br>
            <a:endParaRPr lang="en-US" sz="1350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734785" y="2228310"/>
            <a:ext cx="8152039" cy="29220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rmAutofit/>
          </a:bodyPr>
          <a:lstStyle/>
          <a:p>
            <a:pPr algn="just">
              <a:lnSpc>
                <a:spcPct val="100000"/>
              </a:lnSpc>
            </a:pPr>
            <a:endParaRPr lang="en-US" sz="2100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Finan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ț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are 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acordat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î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ntreprinderilor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economie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social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î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nfiin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ț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ate</a:t>
            </a:r>
          </a:p>
          <a:p>
            <a:pPr algn="just">
              <a:lnSpc>
                <a:spcPct val="100000"/>
              </a:lnSpc>
            </a:pPr>
            <a:endParaRPr lang="en-US" sz="2100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o-RO" sz="15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61</a:t>
            </a:r>
            <a:r>
              <a:rPr lang="en-US" sz="15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.000 EUR – </a:t>
            </a:r>
            <a:r>
              <a:rPr lang="en-US" sz="15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pentru</a:t>
            </a:r>
            <a:r>
              <a:rPr lang="en-US" sz="15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minim</a:t>
            </a:r>
            <a:r>
              <a:rPr lang="ro-RO" sz="15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4</a:t>
            </a:r>
            <a:r>
              <a:rPr lang="en-US" sz="15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15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locuri</a:t>
            </a:r>
            <a:r>
              <a:rPr lang="en-US" sz="15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en-US" sz="15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munc</a:t>
            </a:r>
            <a:r>
              <a:rPr lang="ro-RO" sz="15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15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create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o-RO" sz="15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90.000</a:t>
            </a:r>
            <a:r>
              <a:rPr lang="en-US" sz="15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EUR – </a:t>
            </a:r>
            <a:r>
              <a:rPr lang="en-US" sz="15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pentru</a:t>
            </a:r>
            <a:r>
              <a:rPr lang="en-US" sz="15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minim </a:t>
            </a:r>
            <a:r>
              <a:rPr lang="ro-RO" sz="15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6</a:t>
            </a:r>
            <a:r>
              <a:rPr lang="en-US" sz="15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15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locuri</a:t>
            </a:r>
            <a:r>
              <a:rPr lang="en-US" sz="15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en-US" sz="15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munc</a:t>
            </a:r>
            <a:r>
              <a:rPr lang="ro-RO" sz="15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15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create</a:t>
            </a:r>
            <a:endParaRPr lang="ro-RO" sz="1500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endParaRPr lang="ro-RO" sz="1500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US" sz="15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Angajarea</a:t>
            </a:r>
            <a:r>
              <a:rPr lang="en-US" sz="15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se </a:t>
            </a:r>
            <a:r>
              <a:rPr lang="en-US" sz="15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realizeaz</a:t>
            </a:r>
            <a:r>
              <a:rPr lang="ro-RO" sz="15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15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ro-RO" sz="15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î</a:t>
            </a:r>
            <a:r>
              <a:rPr lang="en-US" sz="15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 maxim </a:t>
            </a:r>
            <a:r>
              <a:rPr lang="ro-RO" sz="15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4</a:t>
            </a:r>
            <a:r>
              <a:rPr lang="en-US" sz="15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15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luni</a:t>
            </a:r>
            <a:r>
              <a:rPr lang="en-US" sz="15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la </a:t>
            </a:r>
            <a:r>
              <a:rPr lang="en-US" sz="15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semnarea</a:t>
            </a:r>
            <a:r>
              <a:rPr lang="en-US" sz="15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15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contractului</a:t>
            </a:r>
            <a:r>
              <a:rPr lang="en-US" sz="15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en-US" sz="15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subven</a:t>
            </a:r>
            <a:r>
              <a:rPr lang="ro-RO" sz="15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ț</a:t>
            </a:r>
            <a:r>
              <a:rPr lang="en-US" sz="15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ie</a:t>
            </a:r>
            <a:r>
              <a:rPr lang="en-US" sz="15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!</a:t>
            </a:r>
            <a:endParaRPr lang="ro-RO" sz="1500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endParaRPr lang="ro-RO" sz="1500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ro-RO" sz="16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Perioada de implementare a planurilor de afaceri finanțate este de 18 luni.</a:t>
            </a:r>
          </a:p>
          <a:p>
            <a:pPr algn="just">
              <a:lnSpc>
                <a:spcPct val="100000"/>
              </a:lnSpc>
            </a:pPr>
            <a:endParaRPr lang="ro-RO" sz="1600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endParaRPr lang="en-US" sz="1600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endParaRPr lang="en-US" sz="33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endParaRPr lang="en-US" sz="33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44"/>
          <a:stretch/>
        </p:blipFill>
        <p:spPr>
          <a:xfrm>
            <a:off x="7382383" y="3533261"/>
            <a:ext cx="1504442" cy="143879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1BDD677-547A-B4A6-6510-685C5AAE31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9657"/>
            <a:ext cx="5767070" cy="682625"/>
          </a:xfrm>
          <a:prstGeom prst="rect">
            <a:avLst/>
          </a:prstGeom>
          <a:noFill/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68B3C3-465E-7074-C380-77B6CF2E2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      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488644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1142910" y="1055700"/>
            <a:ext cx="6857190" cy="11726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b">
            <a:normAutofit/>
          </a:bodyPr>
          <a:lstStyle/>
          <a:p>
            <a:pPr>
              <a:lnSpc>
                <a:spcPct val="90000"/>
              </a:lnSpc>
            </a:pPr>
            <a:br>
              <a:rPr sz="1350"/>
            </a:br>
            <a:br>
              <a:rPr sz="1350"/>
            </a:br>
            <a:br>
              <a:rPr sz="1350"/>
            </a:br>
            <a:endParaRPr lang="en-US" sz="1350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734786" y="1961611"/>
            <a:ext cx="7543800" cy="279503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rmAutofit fontScale="25000" lnSpcReduction="20000"/>
          </a:bodyPr>
          <a:lstStyle/>
          <a:p>
            <a:pPr algn="just">
              <a:lnSpc>
                <a:spcPct val="100000"/>
              </a:lnSpc>
            </a:pPr>
            <a:endParaRPr lang="en-US" sz="9600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96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Ce </a:t>
            </a:r>
            <a:r>
              <a:rPr lang="en-US" sz="96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este</a:t>
            </a:r>
            <a:r>
              <a:rPr lang="en-US" sz="96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96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economia</a:t>
            </a:r>
            <a:r>
              <a:rPr lang="en-US" sz="96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social</a:t>
            </a:r>
            <a:r>
              <a:rPr lang="ro-RO" sz="96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96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?</a:t>
            </a:r>
          </a:p>
          <a:p>
            <a:pPr algn="just">
              <a:lnSpc>
                <a:spcPct val="100000"/>
              </a:lnSpc>
            </a:pPr>
            <a:endParaRPr lang="en-US" sz="2100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just">
              <a:lnSpc>
                <a:spcPct val="170000"/>
              </a:lnSpc>
            </a:pP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Definiția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economiei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sociale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conform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Legii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219/2015: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economia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socială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reprezintă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ansamblul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activităţilor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organizate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independent de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sectorul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public, al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căror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scop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este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să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servească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interesul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general,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interesele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unei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colectivităţi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sau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interesele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personale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nepatrimoniale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prin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creşterea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gradului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ocupare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persoanelor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aparţinând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grupului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vulnerabil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sau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producerea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furnizarea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bunuri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prestarea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servicii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sau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execuţia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80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lucrări</a:t>
            </a:r>
            <a:r>
              <a:rPr lang="en-US" sz="8000" spc="-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00000"/>
              </a:lnSpc>
            </a:pPr>
            <a:endParaRPr lang="en-US" sz="33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744C8C8-F479-9310-E0C2-B9EDEC83FA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9657"/>
            <a:ext cx="5767070" cy="682625"/>
          </a:xfrm>
          <a:prstGeom prst="rect">
            <a:avLst/>
          </a:prstGeom>
          <a:noFill/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788717-F14B-0484-BFC1-54CBAFAA6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3250782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1142910" y="1055700"/>
            <a:ext cx="6857190" cy="11726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b">
            <a:normAutofit/>
          </a:bodyPr>
          <a:lstStyle/>
          <a:p>
            <a:pPr>
              <a:lnSpc>
                <a:spcPct val="90000"/>
              </a:lnSpc>
            </a:pPr>
            <a:br>
              <a:rPr sz="1350"/>
            </a:br>
            <a:br>
              <a:rPr sz="1350"/>
            </a:br>
            <a:br>
              <a:rPr sz="1350"/>
            </a:br>
            <a:endParaRPr lang="en-US" sz="1350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734786" y="2152111"/>
            <a:ext cx="7543800" cy="279503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2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Ce </a:t>
            </a:r>
            <a:r>
              <a:rPr lang="en-US" sz="24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este</a:t>
            </a:r>
            <a:r>
              <a:rPr lang="en-US" sz="2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4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economia</a:t>
            </a:r>
            <a:r>
              <a:rPr lang="en-US" sz="2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social</a:t>
            </a:r>
            <a:r>
              <a:rPr lang="ro-RO" sz="2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2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?</a:t>
            </a:r>
          </a:p>
          <a:p>
            <a:pPr algn="ctr">
              <a:lnSpc>
                <a:spcPct val="100000"/>
              </a:lnSpc>
            </a:pPr>
            <a:endParaRPr lang="en-US" sz="600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Economia </a:t>
            </a:r>
            <a:r>
              <a:rPr lang="en-US" sz="2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socială</a:t>
            </a:r>
            <a:r>
              <a:rPr lang="en-US" sz="2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are la </a:t>
            </a:r>
            <a:r>
              <a:rPr lang="en-US" sz="2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bază</a:t>
            </a:r>
            <a:r>
              <a:rPr lang="en-US" sz="2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inițiativa</a:t>
            </a:r>
            <a:r>
              <a:rPr lang="en-US" sz="2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privată</a:t>
            </a:r>
            <a:r>
              <a:rPr lang="en-US" sz="2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, </a:t>
            </a:r>
            <a:r>
              <a:rPr lang="en-US" sz="2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voluntară</a:t>
            </a:r>
            <a:r>
              <a:rPr lang="en-US" sz="2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și</a:t>
            </a:r>
            <a:r>
              <a:rPr lang="en-US" sz="2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solidară</a:t>
            </a:r>
            <a:r>
              <a:rPr lang="en-US" sz="2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, cu un grad </a:t>
            </a:r>
            <a:r>
              <a:rPr lang="en-US" sz="2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ridicat</a:t>
            </a:r>
            <a:r>
              <a:rPr lang="en-US" sz="2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en-US" sz="2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autonomie</a:t>
            </a:r>
            <a:r>
              <a:rPr lang="en-US" sz="2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ro-RO" sz="2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ș</a:t>
            </a:r>
            <a:r>
              <a:rPr lang="en-US" sz="2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</a:t>
            </a:r>
            <a:r>
              <a:rPr lang="en-US" sz="2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responsabilitate</a:t>
            </a:r>
            <a:r>
              <a:rPr lang="en-US" sz="2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, precum </a:t>
            </a:r>
            <a:r>
              <a:rPr lang="en-US" sz="2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și</a:t>
            </a:r>
            <a:r>
              <a:rPr lang="en-US" sz="2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000" i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distribuirea</a:t>
            </a:r>
            <a:r>
              <a:rPr lang="en-US" sz="2000" i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000" i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limitată</a:t>
            </a:r>
            <a:r>
              <a:rPr lang="en-US" sz="2000" i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a </a:t>
            </a:r>
            <a:r>
              <a:rPr lang="en-US" sz="2000" i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profitului</a:t>
            </a:r>
            <a:r>
              <a:rPr lang="en-US" sz="2000" i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000" i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către</a:t>
            </a:r>
            <a:r>
              <a:rPr lang="en-US" sz="2000" i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000" i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asociați</a:t>
            </a:r>
            <a:r>
              <a:rPr lang="en-US" sz="2000" i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00000"/>
              </a:lnSpc>
            </a:pPr>
            <a:endParaRPr lang="en-US" sz="33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958688"/>
            <a:ext cx="2779831" cy="2084873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DC43AD8-D22B-A41F-3A49-9164D54C46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9657"/>
            <a:ext cx="5767070" cy="682625"/>
          </a:xfrm>
          <a:prstGeom prst="rect">
            <a:avLst/>
          </a:prstGeom>
          <a:noFill/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6468FC-DE7F-2318-DF77-E94B628BE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17738551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1142910" y="1055700"/>
            <a:ext cx="6857190" cy="11726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b">
            <a:normAutofit/>
          </a:bodyPr>
          <a:lstStyle/>
          <a:p>
            <a:pPr>
              <a:lnSpc>
                <a:spcPct val="90000"/>
              </a:lnSpc>
            </a:pPr>
            <a:br>
              <a:rPr sz="1350"/>
            </a:br>
            <a:br>
              <a:rPr sz="1350"/>
            </a:br>
            <a:br>
              <a:rPr sz="1350"/>
            </a:br>
            <a:endParaRPr lang="en-US" sz="1350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734786" y="2228311"/>
            <a:ext cx="7543800" cy="279503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rmAutofit fontScale="92500" lnSpcReduction="20000"/>
          </a:bodyPr>
          <a:lstStyle/>
          <a:p>
            <a:pPr algn="ctr">
              <a:lnSpc>
                <a:spcPct val="100000"/>
              </a:lnSpc>
            </a:pPr>
            <a:r>
              <a:rPr lang="en-US" sz="2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Ce </a:t>
            </a:r>
            <a:r>
              <a:rPr lang="en-US" sz="24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este</a:t>
            </a:r>
            <a:r>
              <a:rPr lang="en-US" sz="2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4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economia</a:t>
            </a:r>
            <a:r>
              <a:rPr lang="en-US" sz="2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social</a:t>
            </a:r>
            <a:r>
              <a:rPr lang="ro-RO" sz="2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2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?</a:t>
            </a:r>
          </a:p>
          <a:p>
            <a:pPr algn="ctr">
              <a:lnSpc>
                <a:spcPct val="100000"/>
              </a:lnSpc>
            </a:pPr>
            <a:endParaRPr lang="en-US" sz="2400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Economia </a:t>
            </a:r>
            <a:r>
              <a:rPr lang="en-U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socială</a:t>
            </a:r>
            <a:r>
              <a:rPr lang="en-U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contribuie</a:t>
            </a:r>
            <a:r>
              <a:rPr lang="en-U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en-U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dezvoltarea</a:t>
            </a:r>
            <a:r>
              <a:rPr lang="en-U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comunităților</a:t>
            </a:r>
            <a:r>
              <a:rPr lang="en-U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 locale, </a:t>
            </a:r>
            <a:r>
              <a:rPr lang="en-U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crearea</a:t>
            </a:r>
            <a:r>
              <a:rPr lang="en-U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locuri</a:t>
            </a:r>
            <a:r>
              <a:rPr lang="en-U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muncă</a:t>
            </a:r>
            <a:r>
              <a:rPr lang="en-U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implicarea</a:t>
            </a:r>
            <a:r>
              <a:rPr lang="en-U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persoanelor</a:t>
            </a:r>
            <a:r>
              <a:rPr lang="en-U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aparținând</a:t>
            </a:r>
            <a:r>
              <a:rPr lang="en-U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grupului</a:t>
            </a:r>
            <a:r>
              <a:rPr lang="en-U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vulnerabil</a:t>
            </a:r>
            <a:r>
              <a:rPr lang="en-U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prevăzut</a:t>
            </a:r>
            <a:r>
              <a:rPr lang="en-U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prezenta</a:t>
            </a:r>
            <a:r>
              <a:rPr lang="en-U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lege</a:t>
            </a:r>
            <a:r>
              <a:rPr lang="en-U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în</a:t>
            </a:r>
            <a:r>
              <a:rPr lang="en-U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activități</a:t>
            </a:r>
            <a:r>
              <a:rPr lang="en-U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 cu </a:t>
            </a:r>
            <a:r>
              <a:rPr lang="en-U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caracter</a:t>
            </a:r>
            <a:r>
              <a:rPr lang="en-U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 social </a:t>
            </a:r>
            <a:r>
              <a:rPr lang="en-U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și</a:t>
            </a:r>
            <a:r>
              <a:rPr lang="en-U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sau</a:t>
            </a:r>
            <a:r>
              <a:rPr lang="en-U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activități</a:t>
            </a:r>
            <a:r>
              <a:rPr lang="en-U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economice</a:t>
            </a:r>
            <a:r>
              <a:rPr lang="en-U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facilitând</a:t>
            </a:r>
            <a:r>
              <a:rPr lang="en-U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accesul</a:t>
            </a:r>
            <a:r>
              <a:rPr lang="en-U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acestora</a:t>
            </a:r>
            <a:r>
              <a:rPr lang="en-U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en-U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resursele</a:t>
            </a:r>
            <a:r>
              <a:rPr lang="en-U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ș</a:t>
            </a:r>
            <a:r>
              <a:rPr lang="en-U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serviciile</a:t>
            </a:r>
            <a:r>
              <a:rPr lang="en-U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comunită</a:t>
            </a:r>
            <a:r>
              <a:rPr lang="ro-RO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ț</a:t>
            </a:r>
            <a:r>
              <a:rPr lang="en-US" sz="2400" spc="-1" dirty="0">
                <a:latin typeface="Calibri" panose="020F0502020204030204" pitchFamily="34" charset="0"/>
                <a:cs typeface="Calibri" panose="020F0502020204030204" pitchFamily="34" charset="0"/>
              </a:rPr>
              <a:t>ii.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50517AE-8841-ED19-2AD4-47352FE75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 dirty="0"/>
              <a:t>     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29E6556-60A6-571E-3CDD-C1BEC71153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9657"/>
            <a:ext cx="5767070" cy="682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969442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1142910" y="1055700"/>
            <a:ext cx="6857190" cy="11726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b">
            <a:normAutofit/>
          </a:bodyPr>
          <a:lstStyle/>
          <a:p>
            <a:pPr>
              <a:lnSpc>
                <a:spcPct val="90000"/>
              </a:lnSpc>
            </a:pPr>
            <a:br>
              <a:rPr sz="1350"/>
            </a:br>
            <a:br>
              <a:rPr sz="1350"/>
            </a:br>
            <a:br>
              <a:rPr sz="1350"/>
            </a:br>
            <a:endParaRPr lang="en-US" sz="1350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696686" y="2166811"/>
            <a:ext cx="7543800" cy="279503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24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Obiective</a:t>
            </a:r>
            <a:r>
              <a:rPr lang="en-US" sz="2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4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economia</a:t>
            </a:r>
            <a:r>
              <a:rPr lang="en-US" sz="2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social</a:t>
            </a:r>
            <a:r>
              <a:rPr lang="ro-RO" sz="2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endParaRPr lang="en-US" sz="2400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endParaRPr lang="en-US" sz="2400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en-US" sz="2400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821D0E9-9EA7-475B-BEBD-49D881F576FD}"/>
              </a:ext>
            </a:extLst>
          </p:cNvPr>
          <p:cNvGraphicFramePr/>
          <p:nvPr/>
        </p:nvGraphicFramePr>
        <p:xfrm>
          <a:off x="903514" y="2747010"/>
          <a:ext cx="7543800" cy="2215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5CE8B661-B52E-9651-0E94-2908718F98A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9657"/>
            <a:ext cx="5767070" cy="682625"/>
          </a:xfrm>
          <a:prstGeom prst="rect">
            <a:avLst/>
          </a:prstGeom>
          <a:noFill/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F826F5-262C-0CE3-C3D0-0D5D6E253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343925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1769" y="3802610"/>
            <a:ext cx="1964531" cy="1307306"/>
          </a:xfrm>
          <a:prstGeom prst="rect">
            <a:avLst/>
          </a:prstGeom>
        </p:spPr>
      </p:pic>
      <p:sp>
        <p:nvSpPr>
          <p:cNvPr id="76" name="CustomShape 1"/>
          <p:cNvSpPr/>
          <p:nvPr/>
        </p:nvSpPr>
        <p:spPr>
          <a:xfrm>
            <a:off x="1142910" y="1699110"/>
            <a:ext cx="6857190" cy="17898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b">
            <a:normAutofit/>
          </a:bodyPr>
          <a:lstStyle/>
          <a:p>
            <a:pPr>
              <a:lnSpc>
                <a:spcPct val="90000"/>
              </a:lnSpc>
            </a:pPr>
            <a:br>
              <a:rPr sz="1350"/>
            </a:br>
            <a:br>
              <a:rPr sz="1350"/>
            </a:br>
            <a:br>
              <a:rPr sz="1350"/>
            </a:br>
            <a:endParaRPr lang="en-US" sz="1350" spc="-1">
              <a:latin typeface="Arial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1132368" y="2284136"/>
            <a:ext cx="7437210" cy="20993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rmAutofit fontScale="40000" lnSpcReduction="20000"/>
          </a:bodyPr>
          <a:lstStyle/>
          <a:p>
            <a:pPr>
              <a:lnSpc>
                <a:spcPct val="170000"/>
              </a:lnSpc>
              <a:spcBef>
                <a:spcPts val="751"/>
              </a:spcBef>
            </a:pPr>
            <a:r>
              <a:rPr lang="ro-RO" sz="4650" b="1" i="1" dirty="0">
                <a:latin typeface="Calibri" panose="020F0502020204030204" pitchFamily="34" charset="0"/>
                <a:cs typeface="Calibri" panose="020F0502020204030204" pitchFamily="34" charset="0"/>
              </a:rPr>
              <a:t>Proiect implementat de</a:t>
            </a:r>
            <a:r>
              <a:rPr lang="en-US" sz="4650" i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ro-RO" sz="4650" i="1" dirty="0">
                <a:latin typeface="Calibri" panose="020F0502020204030204" pitchFamily="34" charset="0"/>
                <a:cs typeface="Calibri" panose="020F0502020204030204" pitchFamily="34" charset="0"/>
              </a:rPr>
              <a:t> GLOBAL COMMERCIUM DEVELOPMENT SRL</a:t>
            </a:r>
          </a:p>
          <a:p>
            <a:pPr>
              <a:lnSpc>
                <a:spcPct val="170000"/>
              </a:lnSpc>
              <a:spcBef>
                <a:spcPts val="751"/>
              </a:spcBef>
            </a:pPr>
            <a:r>
              <a:rPr lang="en-US" sz="465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Buget</a:t>
            </a:r>
            <a:r>
              <a:rPr lang="en-US" sz="4650" b="1" i="1" dirty="0">
                <a:latin typeface="Calibri" panose="020F0502020204030204" pitchFamily="34" charset="0"/>
                <a:cs typeface="Calibri" panose="020F0502020204030204" pitchFamily="34" charset="0"/>
              </a:rPr>
              <a:t> total </a:t>
            </a:r>
            <a:r>
              <a:rPr lang="en-US" sz="465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proiect</a:t>
            </a:r>
            <a:r>
              <a:rPr lang="en-US" sz="4650" i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ro-RO" sz="465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650" i="1" dirty="0">
                <a:latin typeface="Calibri" panose="020F0502020204030204" pitchFamily="34" charset="0"/>
                <a:cs typeface="Calibri" panose="020F0502020204030204" pitchFamily="34" charset="0"/>
              </a:rPr>
              <a:t>14.891.365,78 RON</a:t>
            </a:r>
          </a:p>
          <a:p>
            <a:pPr>
              <a:lnSpc>
                <a:spcPct val="90000"/>
              </a:lnSpc>
              <a:spcBef>
                <a:spcPts val="751"/>
              </a:spcBef>
            </a:pPr>
            <a:endParaRPr lang="en-US" sz="2475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spcBef>
                <a:spcPts val="751"/>
              </a:spcBef>
            </a:pPr>
            <a:br>
              <a:rPr sz="1350" dirty="0"/>
            </a:br>
            <a:endParaRPr lang="en-US" sz="1950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751"/>
              </a:spcBef>
            </a:pPr>
            <a:endParaRPr lang="en-US" sz="1950" spc="-1" dirty="0">
              <a:latin typeface="Arial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BB24662-9FB6-3AC1-D61F-2AC20AD1CB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9657"/>
            <a:ext cx="5767070" cy="682625"/>
          </a:xfrm>
          <a:prstGeom prst="rect">
            <a:avLst/>
          </a:prstGeom>
          <a:noFill/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C1625D-749D-A4D6-BE20-8CA666A43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10640732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1142910" y="1055700"/>
            <a:ext cx="6857190" cy="11726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b">
            <a:normAutofit/>
          </a:bodyPr>
          <a:lstStyle/>
          <a:p>
            <a:pPr>
              <a:lnSpc>
                <a:spcPct val="90000"/>
              </a:lnSpc>
            </a:pPr>
            <a:br>
              <a:rPr sz="1350"/>
            </a:br>
            <a:br>
              <a:rPr sz="1350"/>
            </a:br>
            <a:br>
              <a:rPr sz="1350"/>
            </a:br>
            <a:endParaRPr lang="en-US" sz="1350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734786" y="1675861"/>
            <a:ext cx="7543800" cy="265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rmAutofit/>
          </a:bodyPr>
          <a:lstStyle/>
          <a:p>
            <a:pPr algn="just">
              <a:lnSpc>
                <a:spcPct val="100000"/>
              </a:lnSpc>
            </a:pPr>
            <a:endParaRPr lang="en-US" sz="2475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2475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Ce </a:t>
            </a:r>
            <a:r>
              <a:rPr lang="en-US" sz="2475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este</a:t>
            </a:r>
            <a:r>
              <a:rPr lang="en-US" sz="2475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o </a:t>
            </a:r>
            <a:r>
              <a:rPr lang="ro-RO" sz="2475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î</a:t>
            </a:r>
            <a:r>
              <a:rPr lang="en-US" sz="2475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ntreprindere</a:t>
            </a:r>
            <a:r>
              <a:rPr lang="en-US" sz="2475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social</a:t>
            </a:r>
            <a:r>
              <a:rPr lang="ro-RO" sz="2475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2475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?</a:t>
            </a:r>
          </a:p>
          <a:p>
            <a:pPr algn="just">
              <a:lnSpc>
                <a:spcPct val="100000"/>
              </a:lnSpc>
            </a:pPr>
            <a:endParaRPr lang="en-US" sz="2100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pc="-1" dirty="0" err="1">
                <a:latin typeface="Calibri" panose="020F0502020204030204" pitchFamily="34" charset="0"/>
                <a:cs typeface="Calibri" panose="020F0502020204030204" pitchFamily="34" charset="0"/>
              </a:rPr>
              <a:t>Întreprinderile</a:t>
            </a:r>
            <a:r>
              <a:rPr lang="en-US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pc="-1" dirty="0" err="1">
                <a:latin typeface="Calibri" panose="020F0502020204030204" pitchFamily="34" charset="0"/>
                <a:cs typeface="Calibri" panose="020F0502020204030204" pitchFamily="34" charset="0"/>
              </a:rPr>
              <a:t>sociale</a:t>
            </a:r>
            <a:r>
              <a:rPr lang="en-US" spc="-1" dirty="0">
                <a:latin typeface="Calibri" panose="020F0502020204030204" pitchFamily="34" charset="0"/>
                <a:cs typeface="Calibri" panose="020F0502020204030204" pitchFamily="34" charset="0"/>
              </a:rPr>
              <a:t> sunt </a:t>
            </a:r>
            <a:r>
              <a:rPr lang="en-US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persoane</a:t>
            </a:r>
            <a:r>
              <a:rPr lang="en-US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pc="-1" dirty="0" err="1">
                <a:latin typeface="Calibri" panose="020F0502020204030204" pitchFamily="34" charset="0"/>
                <a:cs typeface="Calibri" panose="020F0502020204030204" pitchFamily="34" charset="0"/>
              </a:rPr>
              <a:t>juridice</a:t>
            </a:r>
            <a:r>
              <a:rPr lang="en-US" spc="-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pc="-1" dirty="0" err="1">
                <a:latin typeface="Calibri" panose="020F0502020204030204" pitchFamily="34" charset="0"/>
                <a:cs typeface="Calibri" panose="020F0502020204030204" pitchFamily="34" charset="0"/>
              </a:rPr>
              <a:t>drept</a:t>
            </a:r>
            <a:r>
              <a:rPr lang="en-US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privat</a:t>
            </a:r>
            <a:r>
              <a:rPr lang="en-US" spc="-1" dirty="0">
                <a:latin typeface="Calibri" panose="020F0502020204030204" pitchFamily="34" charset="0"/>
                <a:cs typeface="Calibri" panose="020F0502020204030204" pitchFamily="34" charset="0"/>
              </a:rPr>
              <a:t> care </a:t>
            </a:r>
            <a:r>
              <a:rPr lang="en-US" spc="-1" dirty="0" err="1">
                <a:latin typeface="Calibri" panose="020F0502020204030204" pitchFamily="34" charset="0"/>
                <a:cs typeface="Calibri" panose="020F0502020204030204" pitchFamily="34" charset="0"/>
              </a:rPr>
              <a:t>dovedesc</a:t>
            </a:r>
            <a:r>
              <a:rPr lang="en-US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pc="-1" dirty="0" err="1">
                <a:latin typeface="Calibri" panose="020F0502020204030204" pitchFamily="34" charset="0"/>
                <a:cs typeface="Calibri" panose="020F0502020204030204" pitchFamily="34" charset="0"/>
              </a:rPr>
              <a:t>că</a:t>
            </a:r>
            <a:r>
              <a:rPr lang="en-US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pc="-1" dirty="0" err="1">
                <a:latin typeface="Calibri" panose="020F0502020204030204" pitchFamily="34" charset="0"/>
                <a:cs typeface="Calibri" panose="020F0502020204030204" pitchFamily="34" charset="0"/>
              </a:rPr>
              <a:t>respectă</a:t>
            </a:r>
            <a:r>
              <a:rPr lang="en-US" spc="-1" dirty="0">
                <a:latin typeface="Calibri" panose="020F0502020204030204" pitchFamily="34" charset="0"/>
                <a:cs typeface="Calibri" panose="020F0502020204030204" pitchFamily="34" charset="0"/>
              </a:rPr>
              <a:t>, conform </a:t>
            </a:r>
            <a:r>
              <a:rPr lang="en-US" spc="-1" dirty="0" err="1">
                <a:latin typeface="Calibri" panose="020F0502020204030204" pitchFamily="34" charset="0"/>
                <a:cs typeface="Calibri" panose="020F0502020204030204" pitchFamily="34" charset="0"/>
              </a:rPr>
              <a:t>actelor</a:t>
            </a:r>
            <a:r>
              <a:rPr lang="en-US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pc="-1" dirty="0" err="1">
                <a:latin typeface="Calibri" panose="020F0502020204030204" pitchFamily="34" charset="0"/>
                <a:cs typeface="Calibri" panose="020F0502020204030204" pitchFamily="34" charset="0"/>
              </a:rPr>
              <a:t>legale</a:t>
            </a:r>
            <a:r>
              <a:rPr lang="en-US" spc="-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pc="-1" dirty="0" err="1">
                <a:latin typeface="Calibri" panose="020F0502020204030204" pitchFamily="34" charset="0"/>
                <a:cs typeface="Calibri" panose="020F0502020204030204" pitchFamily="34" charset="0"/>
              </a:rPr>
              <a:t>înfiinţare</a:t>
            </a:r>
            <a:r>
              <a:rPr lang="en-US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pc="-1" dirty="0" err="1">
                <a:latin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en-US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pc="-1" dirty="0" err="1">
                <a:latin typeface="Calibri" panose="020F0502020204030204" pitchFamily="34" charset="0"/>
                <a:cs typeface="Calibri" panose="020F0502020204030204" pitchFamily="34" charset="0"/>
              </a:rPr>
              <a:t>organizare</a:t>
            </a:r>
            <a:r>
              <a:rPr lang="en-US" spc="-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pc="-1" dirty="0" err="1">
                <a:latin typeface="Calibri" panose="020F0502020204030204" pitchFamily="34" charset="0"/>
                <a:cs typeface="Calibri" panose="020F0502020204030204" pitchFamily="34" charset="0"/>
              </a:rPr>
              <a:t>cumulativ</a:t>
            </a:r>
            <a:r>
              <a:rPr lang="en-US" spc="-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pc="-1" dirty="0" err="1">
                <a:latin typeface="Calibri" panose="020F0502020204030204" pitchFamily="34" charset="0"/>
                <a:cs typeface="Calibri" panose="020F0502020204030204" pitchFamily="34" charset="0"/>
              </a:rPr>
              <a:t>definiţia</a:t>
            </a:r>
            <a:r>
              <a:rPr lang="en-US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pc="-1" dirty="0" err="1">
                <a:latin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en-US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principiile</a:t>
            </a:r>
            <a:r>
              <a:rPr lang="en-US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pc="-1" dirty="0" err="1">
                <a:latin typeface="Calibri" panose="020F0502020204030204" pitchFamily="34" charset="0"/>
                <a:cs typeface="Calibri" panose="020F0502020204030204" pitchFamily="34" charset="0"/>
              </a:rPr>
              <a:t>economiei</a:t>
            </a:r>
            <a:r>
              <a:rPr lang="en-US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pc="-1" dirty="0" err="1">
                <a:latin typeface="Calibri" panose="020F0502020204030204" pitchFamily="34" charset="0"/>
                <a:cs typeface="Calibri" panose="020F0502020204030204" pitchFamily="34" charset="0"/>
              </a:rPr>
              <a:t>sociale</a:t>
            </a:r>
            <a:r>
              <a:rPr lang="en-US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prevăzute</a:t>
            </a:r>
            <a:r>
              <a:rPr lang="en-US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pc="-1" dirty="0" err="1">
                <a:latin typeface="Calibri" panose="020F0502020204030204" pitchFamily="34" charset="0"/>
                <a:cs typeface="Calibri" panose="020F0502020204030204" pitchFamily="34" charset="0"/>
              </a:rPr>
              <a:t>în</a:t>
            </a:r>
            <a:r>
              <a:rPr lang="en-US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pc="-1" dirty="0" err="1">
                <a:latin typeface="Calibri" panose="020F0502020204030204" pitchFamily="34" charset="0"/>
                <a:cs typeface="Calibri" panose="020F0502020204030204" pitchFamily="34" charset="0"/>
              </a:rPr>
              <a:t>legea</a:t>
            </a:r>
            <a:r>
              <a:rPr lang="en-US" spc="-1" dirty="0">
                <a:latin typeface="Calibri" panose="020F0502020204030204" pitchFamily="34" charset="0"/>
                <a:cs typeface="Calibri" panose="020F0502020204030204" pitchFamily="34" charset="0"/>
              </a:rPr>
              <a:t> 219/2015.</a:t>
            </a:r>
          </a:p>
          <a:p>
            <a:pPr algn="just">
              <a:lnSpc>
                <a:spcPct val="100000"/>
              </a:lnSpc>
            </a:pPr>
            <a:endParaRPr lang="en-US" sz="33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7756" y="4333741"/>
            <a:ext cx="2127438" cy="166700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E88B4C6-F43E-C3ED-E8D5-7E6D50242B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9657"/>
            <a:ext cx="5767070" cy="682625"/>
          </a:xfrm>
          <a:prstGeom prst="rect">
            <a:avLst/>
          </a:prstGeom>
          <a:noFill/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E7388D-D6C7-1CDE-15CB-909DBD728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31004" y="5562600"/>
            <a:ext cx="2895600" cy="803275"/>
          </a:xfrm>
        </p:spPr>
        <p:txBody>
          <a:bodyPr/>
          <a:lstStyle/>
          <a:p>
            <a:r>
              <a:rPr lang="ro-RO"/>
              <a:t>      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2963315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1142910" y="1055700"/>
            <a:ext cx="6857190" cy="11726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b">
            <a:normAutofit/>
          </a:bodyPr>
          <a:lstStyle/>
          <a:p>
            <a:pPr>
              <a:lnSpc>
                <a:spcPct val="90000"/>
              </a:lnSpc>
            </a:pPr>
            <a:br>
              <a:rPr sz="1350"/>
            </a:br>
            <a:br>
              <a:rPr sz="1350"/>
            </a:br>
            <a:br>
              <a:rPr sz="1350"/>
            </a:br>
            <a:endParaRPr lang="en-US" sz="1350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734786" y="1818736"/>
            <a:ext cx="7543800" cy="265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rmAutofit fontScale="70000" lnSpcReduction="20000"/>
          </a:bodyPr>
          <a:lstStyle/>
          <a:p>
            <a:pPr algn="just">
              <a:lnSpc>
                <a:spcPct val="100000"/>
              </a:lnSpc>
            </a:pPr>
            <a:endParaRPr lang="en-US" sz="2475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3075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Ce </a:t>
            </a:r>
            <a:r>
              <a:rPr lang="en-US" sz="3075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este</a:t>
            </a:r>
            <a:r>
              <a:rPr lang="en-US" sz="3075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o </a:t>
            </a:r>
            <a:r>
              <a:rPr lang="ro-RO" sz="3075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î</a:t>
            </a:r>
            <a:r>
              <a:rPr lang="en-US" sz="3075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ntreprindere</a:t>
            </a:r>
            <a:r>
              <a:rPr lang="en-US" sz="3075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social</a:t>
            </a:r>
            <a:r>
              <a:rPr lang="ro-RO" sz="3075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3075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?</a:t>
            </a:r>
          </a:p>
          <a:p>
            <a:pPr algn="just">
              <a:lnSpc>
                <a:spcPct val="100000"/>
              </a:lnSpc>
            </a:pPr>
            <a:endParaRPr lang="en-US" sz="2100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just">
              <a:lnSpc>
                <a:spcPct val="160000"/>
              </a:lnSpc>
            </a:pPr>
            <a:r>
              <a:rPr lang="en-US" sz="26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Statutul</a:t>
            </a:r>
            <a:r>
              <a:rPr lang="en-US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26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întreprindere</a:t>
            </a:r>
            <a:r>
              <a:rPr lang="en-US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socială</a:t>
            </a:r>
            <a:r>
              <a:rPr lang="en-US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6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recunoaște</a:t>
            </a:r>
            <a:r>
              <a:rPr lang="en-US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prin</a:t>
            </a:r>
            <a:r>
              <a:rPr lang="en-US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dobândirea</a:t>
            </a:r>
            <a:r>
              <a:rPr lang="en-US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unui</a:t>
            </a:r>
            <a:r>
              <a:rPr lang="en-US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atestat</a:t>
            </a:r>
            <a:r>
              <a:rPr lang="en-US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26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întreprindere</a:t>
            </a:r>
            <a:r>
              <a:rPr lang="en-US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socială</a:t>
            </a:r>
            <a:r>
              <a:rPr lang="en-US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60000"/>
              </a:lnSpc>
            </a:pPr>
            <a:r>
              <a:rPr lang="en-US" sz="26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Persoanele</a:t>
            </a:r>
            <a:r>
              <a:rPr lang="en-US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juridice</a:t>
            </a:r>
            <a:r>
              <a:rPr lang="en-US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26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drept</a:t>
            </a:r>
            <a:r>
              <a:rPr lang="en-US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privat</a:t>
            </a:r>
            <a:r>
              <a:rPr lang="en-US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, pot </a:t>
            </a:r>
            <a:r>
              <a:rPr lang="en-US" sz="26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solicita</a:t>
            </a:r>
            <a:r>
              <a:rPr lang="en-US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 un </a:t>
            </a:r>
            <a:r>
              <a:rPr lang="en-US" sz="26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atestat</a:t>
            </a:r>
            <a:r>
              <a:rPr lang="en-US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26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întreprindere</a:t>
            </a:r>
            <a:r>
              <a:rPr lang="en-US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socială</a:t>
            </a:r>
            <a:r>
              <a:rPr lang="en-US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6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dacă</a:t>
            </a:r>
            <a:r>
              <a:rPr lang="en-US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actelele</a:t>
            </a:r>
            <a:r>
              <a:rPr lang="en-US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26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înfiin</a:t>
            </a:r>
            <a:r>
              <a:rPr lang="ro-RO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ț</a:t>
            </a:r>
            <a:r>
              <a:rPr lang="en-US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are </a:t>
            </a:r>
            <a:r>
              <a:rPr lang="ro-RO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ș</a:t>
            </a:r>
            <a:r>
              <a:rPr lang="en-US" sz="26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 fun</a:t>
            </a:r>
            <a:r>
              <a:rPr lang="ro-RO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6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ționare</a:t>
            </a:r>
            <a:r>
              <a:rPr lang="en-US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 con</a:t>
            </a:r>
            <a:r>
              <a:rPr lang="ro-RO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ț</a:t>
            </a:r>
            <a:r>
              <a:rPr lang="en-US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26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prevederi</a:t>
            </a:r>
            <a:r>
              <a:rPr lang="en-US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prin</a:t>
            </a:r>
            <a:r>
              <a:rPr lang="en-US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 care se </a:t>
            </a:r>
            <a:r>
              <a:rPr lang="en-US" sz="26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demonstrează</a:t>
            </a:r>
            <a:r>
              <a:rPr lang="en-US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faptul</a:t>
            </a:r>
            <a:r>
              <a:rPr lang="en-US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că</a:t>
            </a:r>
            <a:r>
              <a:rPr lang="en-US" sz="2600" spc="-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>
              <a:lnSpc>
                <a:spcPct val="100000"/>
              </a:lnSpc>
            </a:pPr>
            <a:endParaRPr lang="en-US" sz="33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0" t="7124" r="6332"/>
          <a:stretch/>
        </p:blipFill>
        <p:spPr>
          <a:xfrm>
            <a:off x="6781800" y="4230865"/>
            <a:ext cx="1970041" cy="118561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0CE3D33-A233-2BC2-EFAB-4C3D126652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9657"/>
            <a:ext cx="5767070" cy="682625"/>
          </a:xfrm>
          <a:prstGeom prst="rect">
            <a:avLst/>
          </a:prstGeom>
          <a:noFill/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D1A4A8-80ED-1CFC-F6D7-AD3E14E96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6593015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1142910" y="1055700"/>
            <a:ext cx="6857190" cy="11726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b">
            <a:normAutofit/>
          </a:bodyPr>
          <a:lstStyle/>
          <a:p>
            <a:pPr>
              <a:lnSpc>
                <a:spcPct val="90000"/>
              </a:lnSpc>
            </a:pPr>
            <a:br>
              <a:rPr sz="1350"/>
            </a:br>
            <a:br>
              <a:rPr sz="1350"/>
            </a:br>
            <a:br>
              <a:rPr sz="1350"/>
            </a:br>
            <a:endParaRPr lang="en-US" sz="1350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734786" y="1761586"/>
            <a:ext cx="7543800" cy="40407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rmAutofit fontScale="77500" lnSpcReduction="20000"/>
          </a:bodyPr>
          <a:lstStyle/>
          <a:p>
            <a:pPr algn="just">
              <a:lnSpc>
                <a:spcPct val="100000"/>
              </a:lnSpc>
            </a:pPr>
            <a:endParaRPr lang="en-US" sz="2475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2625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Ce </a:t>
            </a:r>
            <a:r>
              <a:rPr lang="en-US" sz="2625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este</a:t>
            </a:r>
            <a:r>
              <a:rPr lang="en-US" sz="2625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o </a:t>
            </a:r>
            <a:r>
              <a:rPr lang="ro-RO" sz="2625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î</a:t>
            </a:r>
            <a:r>
              <a:rPr lang="en-US" sz="2625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ntreprindere</a:t>
            </a:r>
            <a:r>
              <a:rPr lang="en-US" sz="2625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social</a:t>
            </a:r>
            <a:r>
              <a:rPr lang="ro-RO" sz="2625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2625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?</a:t>
            </a:r>
          </a:p>
          <a:p>
            <a:pPr algn="ctr">
              <a:lnSpc>
                <a:spcPct val="100000"/>
              </a:lnSpc>
            </a:pPr>
            <a:endParaRPr lang="en-US" sz="3075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en-US" sz="2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activitatea</a:t>
            </a:r>
            <a:r>
              <a:rPr lang="en-US" sz="2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desfășurată</a:t>
            </a:r>
            <a:r>
              <a:rPr lang="en-US" sz="2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are </a:t>
            </a:r>
            <a:r>
              <a:rPr lang="en-US" sz="2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scop</a:t>
            </a:r>
            <a:r>
              <a:rPr lang="en-US" sz="2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social;</a:t>
            </a:r>
          </a:p>
          <a:p>
            <a:pPr marL="342900" indent="-342900" algn="just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en-US" sz="2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respectă</a:t>
            </a:r>
            <a:r>
              <a:rPr lang="en-US" sz="2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principiile</a:t>
            </a:r>
            <a:r>
              <a:rPr lang="en-US" sz="2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economiei</a:t>
            </a:r>
            <a:r>
              <a:rPr lang="en-US" sz="2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sociale</a:t>
            </a:r>
            <a:r>
              <a:rPr lang="en-US" sz="2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;</a:t>
            </a:r>
          </a:p>
          <a:p>
            <a:pPr marL="342900" indent="-342900" algn="just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en-US" sz="2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respectă</a:t>
            </a:r>
            <a:r>
              <a:rPr lang="en-US" sz="2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următoarele</a:t>
            </a:r>
            <a:r>
              <a:rPr lang="en-US" sz="2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criterii</a:t>
            </a:r>
            <a:r>
              <a:rPr lang="en-US" sz="2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: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ro-RO" sz="2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a) </a:t>
            </a:r>
            <a:r>
              <a:rPr lang="en-US" sz="2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acţionează</a:t>
            </a:r>
            <a:r>
              <a:rPr lang="en-US" sz="2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în</a:t>
            </a:r>
            <a:r>
              <a:rPr lang="en-US" sz="2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scop social </a:t>
            </a:r>
            <a:r>
              <a:rPr lang="en-US" sz="2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şi</a:t>
            </a:r>
            <a:r>
              <a:rPr lang="en-US" sz="2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/</a:t>
            </a:r>
            <a:r>
              <a:rPr lang="en-US" sz="2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sau</a:t>
            </a:r>
            <a:r>
              <a:rPr lang="en-US" sz="2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în</a:t>
            </a:r>
            <a:r>
              <a:rPr lang="en-US" sz="2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interesul</a:t>
            </a:r>
            <a:r>
              <a:rPr lang="en-US" sz="2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general al </a:t>
            </a:r>
            <a:r>
              <a:rPr lang="en-US" sz="2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comunităţii</a:t>
            </a:r>
            <a:r>
              <a:rPr lang="en-US" sz="2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;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b)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alocă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minimum 90% din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profitul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realizat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scopului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social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și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rezervei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statutare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;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c) se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obligă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să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transmită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bunurile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rămase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în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urma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lichidării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către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una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sau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mai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multe</a:t>
            </a:r>
            <a:endParaRPr lang="en-US" sz="2200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întreprinderi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sociale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;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d)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aplică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principiul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echităţii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sociale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faţă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angajaţi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,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asigurând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niveluri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salarizare</a:t>
            </a:r>
            <a:endParaRPr lang="en-US" sz="2200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echitabile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,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între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care nu pot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exista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diferenţe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care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să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depăşească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raportul</a:t>
            </a:r>
            <a:r>
              <a:rPr lang="en-US" sz="2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1 la 8</a:t>
            </a: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sz="2200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endParaRPr lang="en-US" sz="33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54E3358-D9BF-DAE2-B085-8A8946A2DE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9657"/>
            <a:ext cx="5767070" cy="682625"/>
          </a:xfrm>
          <a:prstGeom prst="rect">
            <a:avLst/>
          </a:prstGeom>
          <a:noFill/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56C43B-BD2B-BCD4-8F8E-B1FA46B52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      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0575136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1142910" y="1055700"/>
            <a:ext cx="6857190" cy="11726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b">
            <a:normAutofit/>
          </a:bodyPr>
          <a:lstStyle/>
          <a:p>
            <a:pPr>
              <a:lnSpc>
                <a:spcPct val="90000"/>
              </a:lnSpc>
            </a:pPr>
            <a:br>
              <a:rPr sz="1350"/>
            </a:br>
            <a:br>
              <a:rPr sz="1350"/>
            </a:br>
            <a:br>
              <a:rPr sz="1350"/>
            </a:br>
            <a:endParaRPr lang="en-US" sz="1350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734785" y="1833976"/>
            <a:ext cx="7621322" cy="396832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rmAutofit fontScale="55000" lnSpcReduction="20000"/>
          </a:bodyPr>
          <a:lstStyle/>
          <a:p>
            <a:pPr algn="just">
              <a:lnSpc>
                <a:spcPct val="100000"/>
              </a:lnSpc>
            </a:pPr>
            <a:endParaRPr lang="en-US" sz="2475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3075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Ce </a:t>
            </a:r>
            <a:r>
              <a:rPr lang="en-US" sz="3075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este</a:t>
            </a:r>
            <a:r>
              <a:rPr lang="en-US" sz="3075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o </a:t>
            </a:r>
            <a:r>
              <a:rPr lang="ro-RO" sz="3075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î</a:t>
            </a:r>
            <a:r>
              <a:rPr lang="en-US" sz="3075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ntreprindere</a:t>
            </a:r>
            <a:r>
              <a:rPr lang="en-US" sz="3075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social</a:t>
            </a:r>
            <a:r>
              <a:rPr lang="ro-RO" sz="3075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3075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en-US" sz="3075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inser</a:t>
            </a:r>
            <a:r>
              <a:rPr lang="ro-RO" sz="3075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ț</a:t>
            </a:r>
            <a:r>
              <a:rPr lang="en-US" sz="3075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ie</a:t>
            </a:r>
            <a:r>
              <a:rPr lang="en-US" sz="3075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?</a:t>
            </a:r>
          </a:p>
          <a:p>
            <a:pPr algn="ctr">
              <a:lnSpc>
                <a:spcPct val="100000"/>
              </a:lnSpc>
            </a:pPr>
            <a:endParaRPr lang="en-US" sz="3075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are, permanent,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cel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puțin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30% din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personalul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angajat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aparținând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grupului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vulnerabil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,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astfel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încât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timpul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lucru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cumulat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al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acestor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angajați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să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reprezinte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cel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puțin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30% din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totalul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timpului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lucru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al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tuturor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angajaților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;</a:t>
            </a:r>
          </a:p>
          <a:p>
            <a:pPr marL="342900" indent="-342900" algn="just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are ca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scop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lupta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împotriva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excluziunii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,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discriminărilor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și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șomajului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prin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inserția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socio</a:t>
            </a:r>
            <a:r>
              <a:rPr lang="ro-RO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-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profesională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a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persoanelor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2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defavorizate</a:t>
            </a:r>
            <a:r>
              <a:rPr lang="en-US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.</a:t>
            </a:r>
          </a:p>
          <a:p>
            <a:pPr marL="342900" indent="-342900" algn="just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ro-RO" sz="32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      </a:t>
            </a:r>
            <a:r>
              <a:rPr lang="en-US" sz="3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Statutul</a:t>
            </a:r>
            <a:r>
              <a:rPr lang="en-US" sz="3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en-US" sz="3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întreprindere</a:t>
            </a:r>
            <a:r>
              <a:rPr lang="en-US" sz="3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socială</a:t>
            </a:r>
            <a:r>
              <a:rPr lang="en-US" sz="3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en-US" sz="3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inserție</a:t>
            </a:r>
            <a:r>
              <a:rPr lang="en-US" sz="3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se </a:t>
            </a:r>
            <a:r>
              <a:rPr lang="en-US" sz="3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certifică</a:t>
            </a:r>
            <a:r>
              <a:rPr lang="en-US" sz="3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prin</a:t>
            </a:r>
            <a:r>
              <a:rPr lang="en-US" sz="3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acordarea</a:t>
            </a:r>
            <a:r>
              <a:rPr lang="en-US" sz="3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mărcii</a:t>
            </a:r>
            <a:r>
              <a:rPr lang="en-US" sz="32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2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sociale</a:t>
            </a:r>
            <a:endParaRPr lang="en-US" sz="3200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endParaRPr lang="en-US" sz="33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86D5150-3946-87B1-4D34-C0427A67DA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9657"/>
            <a:ext cx="5767070" cy="682625"/>
          </a:xfrm>
          <a:prstGeom prst="rect">
            <a:avLst/>
          </a:prstGeom>
          <a:noFill/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4D73EC-81FE-75DD-1406-941A9D41C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35413253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1142910" y="1055700"/>
            <a:ext cx="6857190" cy="11726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b">
            <a:normAutofit/>
          </a:bodyPr>
          <a:lstStyle/>
          <a:p>
            <a:pPr>
              <a:lnSpc>
                <a:spcPct val="90000"/>
              </a:lnSpc>
            </a:pPr>
            <a:br>
              <a:rPr sz="1350"/>
            </a:br>
            <a:br>
              <a:rPr sz="1350"/>
            </a:br>
            <a:br>
              <a:rPr sz="1350"/>
            </a:br>
            <a:endParaRPr lang="en-US" sz="1350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734786" y="2205451"/>
            <a:ext cx="7543800" cy="2395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rmAutofit fontScale="25000" lnSpcReduction="20000"/>
          </a:bodyPr>
          <a:lstStyle/>
          <a:p>
            <a:pPr algn="ctr">
              <a:lnSpc>
                <a:spcPct val="100000"/>
              </a:lnSpc>
            </a:pPr>
            <a:r>
              <a:rPr lang="en-US" sz="96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Ce </a:t>
            </a:r>
            <a:r>
              <a:rPr lang="en-US" sz="96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este</a:t>
            </a:r>
            <a:r>
              <a:rPr lang="en-US" sz="96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o </a:t>
            </a:r>
            <a:r>
              <a:rPr lang="ro-RO" sz="96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î</a:t>
            </a:r>
            <a:r>
              <a:rPr lang="en-US" sz="96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ntreprindere</a:t>
            </a:r>
            <a:r>
              <a:rPr lang="en-US" sz="96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social</a:t>
            </a:r>
            <a:r>
              <a:rPr lang="ro-RO" sz="96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96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en-US" sz="96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inser</a:t>
            </a:r>
            <a:r>
              <a:rPr lang="ro-RO" sz="96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ț</a:t>
            </a:r>
            <a:r>
              <a:rPr lang="en-US" sz="96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ie</a:t>
            </a:r>
            <a:r>
              <a:rPr lang="en-US" sz="96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?</a:t>
            </a:r>
          </a:p>
          <a:p>
            <a:pPr algn="ctr">
              <a:lnSpc>
                <a:spcPct val="100000"/>
              </a:lnSpc>
            </a:pPr>
            <a:endParaRPr lang="en-US" sz="3450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just">
              <a:lnSpc>
                <a:spcPct val="170000"/>
              </a:lnSpc>
            </a:pP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Întreprinderile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sociale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inserție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au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obligația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a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asigura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,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pentru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persoanele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angajate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, care fac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parte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din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grupul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vulnerabil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,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măsuri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acompaniament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care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să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asigure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inserția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profesională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și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socială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. </a:t>
            </a:r>
          </a:p>
          <a:p>
            <a:pPr algn="just">
              <a:lnSpc>
                <a:spcPct val="170000"/>
              </a:lnSpc>
            </a:pP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Măsurile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acompaniament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pot fi: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informarea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,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consilierea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,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accesul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la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formele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pregătire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profesională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,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adaptarea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locului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muncă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la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capacitatea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persoanei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,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accesibilizarea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locului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muncă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în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funcție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nevoile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persoanelor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, precum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și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alte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măsuri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care au ca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scop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sprijinirea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inserției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profesionale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și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80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sociale</a:t>
            </a:r>
            <a:r>
              <a:rPr lang="en-US" sz="80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70000"/>
              </a:lnSpc>
            </a:pPr>
            <a:endParaRPr lang="en-US" sz="6600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64A8C86-174D-D66A-77F9-F89C7537C4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9657"/>
            <a:ext cx="5767070" cy="682625"/>
          </a:xfrm>
          <a:prstGeom prst="rect">
            <a:avLst/>
          </a:prstGeom>
          <a:noFill/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B4FD13-7DBF-9D7E-EFC6-3B97AE6EE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37836165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1142910" y="1055700"/>
            <a:ext cx="6857190" cy="11726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b">
            <a:normAutofit/>
          </a:bodyPr>
          <a:lstStyle/>
          <a:p>
            <a:pPr>
              <a:lnSpc>
                <a:spcPct val="90000"/>
              </a:lnSpc>
            </a:pPr>
            <a:br>
              <a:rPr sz="1350"/>
            </a:br>
            <a:br>
              <a:rPr sz="1350"/>
            </a:br>
            <a:br>
              <a:rPr sz="1350"/>
            </a:br>
            <a:endParaRPr lang="en-US" sz="1350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734786" y="2228311"/>
            <a:ext cx="7543800" cy="265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rmAutofit fontScale="92500" lnSpcReduction="10000"/>
          </a:bodyPr>
          <a:lstStyle/>
          <a:p>
            <a:pPr algn="just">
              <a:lnSpc>
                <a:spcPct val="100000"/>
              </a:lnSpc>
            </a:pPr>
            <a:endParaRPr lang="en-US" sz="2100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2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3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î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ntreprinderi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economie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social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, 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inclusiv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inser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ț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ie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pot fi 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î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nfiin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ț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ate din 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punct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vedere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legal, dup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cum 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urmeaz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:</a:t>
            </a:r>
          </a:p>
          <a:p>
            <a:pPr algn="just">
              <a:lnSpc>
                <a:spcPct val="100000"/>
              </a:lnSpc>
            </a:pPr>
            <a:endParaRPr lang="en-US" sz="2100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marL="428625" indent="-428625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25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Societ</a:t>
            </a:r>
            <a:r>
              <a:rPr lang="ro-RO" sz="225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ăț</a:t>
            </a:r>
            <a:r>
              <a:rPr lang="en-US" sz="225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250" spc="-1" dirty="0">
                <a:latin typeface="Calibri" panose="020F0502020204030204" pitchFamily="34" charset="0"/>
                <a:cs typeface="Calibri" panose="020F0502020204030204" pitchFamily="34" charset="0"/>
              </a:rPr>
              <a:t> cooperative de </a:t>
            </a:r>
            <a:r>
              <a:rPr lang="en-US" sz="225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gradul</a:t>
            </a:r>
            <a:r>
              <a:rPr lang="en-US" sz="2250" spc="-1" dirty="0">
                <a:latin typeface="Calibri" panose="020F0502020204030204" pitchFamily="34" charset="0"/>
                <a:cs typeface="Calibri" panose="020F0502020204030204" pitchFamily="34" charset="0"/>
              </a:rPr>
              <a:t> I;</a:t>
            </a:r>
          </a:p>
          <a:p>
            <a:pPr marL="428625" indent="-428625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250" spc="-1" dirty="0">
                <a:latin typeface="Calibri" panose="020F0502020204030204" pitchFamily="34" charset="0"/>
                <a:cs typeface="Calibri" panose="020F0502020204030204" pitchFamily="34" charset="0"/>
              </a:rPr>
              <a:t>cooperative de credit; </a:t>
            </a:r>
          </a:p>
          <a:p>
            <a:pPr marL="428625" indent="-428625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25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Asocia</a:t>
            </a:r>
            <a:r>
              <a:rPr lang="ro-RO" sz="2250" spc="-1" dirty="0">
                <a:latin typeface="Calibri" panose="020F0502020204030204" pitchFamily="34" charset="0"/>
                <a:cs typeface="Calibri" panose="020F0502020204030204" pitchFamily="34" charset="0"/>
              </a:rPr>
              <a:t>ț</a:t>
            </a:r>
            <a:r>
              <a:rPr lang="en-US" sz="2250" spc="-1" dirty="0">
                <a:latin typeface="Calibri" panose="020F0502020204030204" pitchFamily="34" charset="0"/>
                <a:cs typeface="Calibri" panose="020F0502020204030204" pitchFamily="34" charset="0"/>
              </a:rPr>
              <a:t>ii </a:t>
            </a:r>
            <a:r>
              <a:rPr lang="ro-RO" sz="2250" spc="-1" dirty="0">
                <a:latin typeface="Calibri" panose="020F0502020204030204" pitchFamily="34" charset="0"/>
                <a:cs typeface="Calibri" panose="020F0502020204030204" pitchFamily="34" charset="0"/>
              </a:rPr>
              <a:t>ș</a:t>
            </a:r>
            <a:r>
              <a:rPr lang="en-US" sz="225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25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5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funda</a:t>
            </a:r>
            <a:r>
              <a:rPr lang="ro-RO" sz="2250" spc="-1" dirty="0">
                <a:latin typeface="Calibri" panose="020F0502020204030204" pitchFamily="34" charset="0"/>
                <a:cs typeface="Calibri" panose="020F0502020204030204" pitchFamily="34" charset="0"/>
              </a:rPr>
              <a:t>ț</a:t>
            </a:r>
            <a:r>
              <a:rPr lang="en-US" sz="2250" spc="-1" dirty="0">
                <a:latin typeface="Calibri" panose="020F0502020204030204" pitchFamily="34" charset="0"/>
                <a:cs typeface="Calibri" panose="020F0502020204030204" pitchFamily="34" charset="0"/>
              </a:rPr>
              <a:t>ii;</a:t>
            </a:r>
          </a:p>
          <a:p>
            <a:pPr algn="just">
              <a:lnSpc>
                <a:spcPct val="100000"/>
              </a:lnSpc>
            </a:pPr>
            <a:endParaRPr lang="en-US" sz="33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647694F-7AEE-0D5B-78EE-379FE147E3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9657"/>
            <a:ext cx="5767070" cy="682625"/>
          </a:xfrm>
          <a:prstGeom prst="rect">
            <a:avLst/>
          </a:prstGeom>
          <a:noFill/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7C4CBC-4655-8625-8817-A899247D0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27220889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1142910" y="1055700"/>
            <a:ext cx="6857190" cy="11726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b">
            <a:normAutofit/>
          </a:bodyPr>
          <a:lstStyle/>
          <a:p>
            <a:pPr>
              <a:lnSpc>
                <a:spcPct val="90000"/>
              </a:lnSpc>
            </a:pPr>
            <a:br>
              <a:rPr sz="1350"/>
            </a:br>
            <a:br>
              <a:rPr sz="1350"/>
            </a:br>
            <a:br>
              <a:rPr sz="1350"/>
            </a:br>
            <a:endParaRPr lang="en-US" sz="1350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734786" y="2228311"/>
            <a:ext cx="7543800" cy="265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2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3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î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ntreprinderi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economie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social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, 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inclusiv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inser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ț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ie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pot fi 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î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nfiin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ț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ate din 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punct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vedere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legal, dup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cum 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urmeaz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:</a:t>
            </a:r>
          </a:p>
          <a:p>
            <a:pPr algn="just">
              <a:lnSpc>
                <a:spcPct val="100000"/>
              </a:lnSpc>
            </a:pPr>
            <a:endParaRPr lang="en-US" sz="2100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marL="428625" indent="-428625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250" spc="-1" dirty="0">
                <a:latin typeface="Calibri" panose="020F0502020204030204" pitchFamily="34" charset="0"/>
                <a:cs typeface="Calibri" panose="020F0502020204030204" pitchFamily="34" charset="0"/>
              </a:rPr>
              <a:t>case de </a:t>
            </a:r>
            <a:r>
              <a:rPr lang="en-US" sz="225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ajutor</a:t>
            </a:r>
            <a:r>
              <a:rPr lang="en-US" sz="225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5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reciproc</a:t>
            </a:r>
            <a:r>
              <a:rPr lang="en-US" sz="2250" spc="-1" dirty="0">
                <a:latin typeface="Calibri" panose="020F0502020204030204" pitchFamily="34" charset="0"/>
                <a:cs typeface="Calibri" panose="020F0502020204030204" pitchFamily="34" charset="0"/>
              </a:rPr>
              <a:t> ale </a:t>
            </a:r>
            <a:r>
              <a:rPr lang="en-US" sz="225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salaria</a:t>
            </a:r>
            <a:r>
              <a:rPr lang="ro-RO" sz="2250" spc="-1" dirty="0">
                <a:latin typeface="Calibri" panose="020F0502020204030204" pitchFamily="34" charset="0"/>
                <a:cs typeface="Calibri" panose="020F0502020204030204" pitchFamily="34" charset="0"/>
              </a:rPr>
              <a:t>ț</a:t>
            </a:r>
            <a:r>
              <a:rPr lang="en-US" sz="225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ilor</a:t>
            </a:r>
            <a:r>
              <a:rPr lang="en-US" sz="2250" spc="-1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428625" indent="-428625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250" spc="-1" dirty="0">
                <a:latin typeface="Calibri" panose="020F0502020204030204" pitchFamily="34" charset="0"/>
                <a:cs typeface="Calibri" panose="020F0502020204030204" pitchFamily="34" charset="0"/>
              </a:rPr>
              <a:t>case de </a:t>
            </a:r>
            <a:r>
              <a:rPr lang="en-US" sz="225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ajutor</a:t>
            </a:r>
            <a:r>
              <a:rPr lang="en-US" sz="225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5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reciproc</a:t>
            </a:r>
            <a:r>
              <a:rPr lang="en-US" sz="2250" spc="-1" dirty="0">
                <a:latin typeface="Calibri" panose="020F0502020204030204" pitchFamily="34" charset="0"/>
                <a:cs typeface="Calibri" panose="020F0502020204030204" pitchFamily="34" charset="0"/>
              </a:rPr>
              <a:t> ale </a:t>
            </a:r>
            <a:r>
              <a:rPr lang="en-US" sz="225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pensionarilor</a:t>
            </a:r>
            <a:r>
              <a:rPr lang="en-US" sz="2250" spc="-1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428625" indent="-428625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o-RO" sz="2250" spc="-1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25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ociet</a:t>
            </a:r>
            <a:r>
              <a:rPr lang="ro-RO" sz="225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ăț</a:t>
            </a:r>
            <a:r>
              <a:rPr lang="en-US" sz="225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25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5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agricole</a:t>
            </a:r>
            <a:r>
              <a:rPr lang="en-US" sz="2250" spc="-1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129608F-1897-C3DA-5D87-DEB18BAFE4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9657"/>
            <a:ext cx="5767070" cy="682625"/>
          </a:xfrm>
          <a:prstGeom prst="rect">
            <a:avLst/>
          </a:prstGeom>
          <a:noFill/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6CBF59-3C2C-311A-D8AC-4D6DF1B6C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17912732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1142910" y="1055700"/>
            <a:ext cx="6857190" cy="11726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b">
            <a:normAutofit/>
          </a:bodyPr>
          <a:lstStyle/>
          <a:p>
            <a:pPr>
              <a:lnSpc>
                <a:spcPct val="90000"/>
              </a:lnSpc>
            </a:pPr>
            <a:br>
              <a:rPr sz="1350"/>
            </a:br>
            <a:br>
              <a:rPr sz="1350"/>
            </a:br>
            <a:br>
              <a:rPr sz="1350"/>
            </a:br>
            <a:endParaRPr lang="en-US" sz="1350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734786" y="2228311"/>
            <a:ext cx="7543800" cy="297233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rmAutofit fontScale="92500" lnSpcReduction="20000"/>
          </a:bodyPr>
          <a:lstStyle/>
          <a:p>
            <a:pPr algn="just">
              <a:lnSpc>
                <a:spcPct val="100000"/>
              </a:lnSpc>
            </a:pP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2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3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î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ntreprinderi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economie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social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, 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inclusiv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inser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ț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ie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pot fi 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î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nfiin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ț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ate din 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punct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vedere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legal, dup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cum 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urmeaz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:</a:t>
            </a:r>
          </a:p>
          <a:p>
            <a:pPr marL="342900" indent="-342900" algn="just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orice</a:t>
            </a:r>
            <a:r>
              <a:rPr lang="en-US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alte</a:t>
            </a:r>
            <a:r>
              <a:rPr lang="en-US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categorii</a:t>
            </a:r>
            <a:r>
              <a:rPr lang="en-US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persoane</a:t>
            </a:r>
            <a:r>
              <a:rPr lang="en-US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juridice</a:t>
            </a:r>
            <a:r>
              <a:rPr lang="en-US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care 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prin</a:t>
            </a:r>
            <a:r>
              <a:rPr lang="en-US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actele</a:t>
            </a:r>
            <a:r>
              <a:rPr lang="en-US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ro-RO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î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nfiin</a:t>
            </a:r>
            <a:r>
              <a:rPr lang="ro-RO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ț</a:t>
            </a:r>
            <a:r>
              <a:rPr lang="en-US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are </a:t>
            </a:r>
            <a:r>
              <a:rPr lang="ro-RO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ș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</a:t>
            </a:r>
            <a:r>
              <a:rPr lang="en-US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func</a:t>
            </a:r>
            <a:r>
              <a:rPr lang="ro-RO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ț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ionare</a:t>
            </a:r>
            <a:r>
              <a:rPr lang="en-US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demonstreaz</a:t>
            </a:r>
            <a:r>
              <a:rPr lang="ro-RO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faptul</a:t>
            </a:r>
            <a:r>
              <a:rPr lang="en-US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ca 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activitatea</a:t>
            </a:r>
            <a:r>
              <a:rPr lang="en-US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desf</a:t>
            </a:r>
            <a:r>
              <a:rPr lang="ro-RO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ăș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urat</a:t>
            </a:r>
            <a:r>
              <a:rPr lang="ro-RO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are 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scop</a:t>
            </a:r>
            <a:r>
              <a:rPr lang="en-US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social, respect</a:t>
            </a:r>
            <a:r>
              <a:rPr lang="ro-RO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 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principiile</a:t>
            </a:r>
            <a:r>
              <a:rPr lang="en-US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prev</a:t>
            </a:r>
            <a:r>
              <a:rPr lang="ro-RO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zute</a:t>
            </a:r>
            <a:r>
              <a:rPr lang="en-US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la art. 4 din 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lege</a:t>
            </a:r>
            <a:r>
              <a:rPr lang="en-US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,</a:t>
            </a:r>
            <a:r>
              <a:rPr lang="ro-RO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precum </a:t>
            </a:r>
            <a:r>
              <a:rPr lang="ro-RO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ș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</a:t>
            </a:r>
            <a:r>
              <a:rPr lang="en-US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criteriile</a:t>
            </a:r>
            <a:r>
              <a:rPr lang="en-US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prev</a:t>
            </a:r>
            <a:r>
              <a:rPr lang="ro-RO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zute</a:t>
            </a:r>
            <a:r>
              <a:rPr lang="en-US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la art. 8 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alin</a:t>
            </a:r>
            <a:r>
              <a:rPr lang="en-US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. (4) din 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legea</a:t>
            </a:r>
            <a:r>
              <a:rPr lang="en-US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it-IT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nr. 219/2015 privind </a:t>
            </a:r>
            <a:r>
              <a:rPr lang="ro-RO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eco</a:t>
            </a:r>
            <a:r>
              <a:rPr lang="it-IT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nomia social</a:t>
            </a:r>
            <a:r>
              <a:rPr lang="ro-RO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;</a:t>
            </a:r>
          </a:p>
          <a:p>
            <a:pPr marL="342900" indent="-342900" algn="just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Federa</a:t>
            </a:r>
            <a:r>
              <a:rPr lang="ro-RO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ț</a:t>
            </a:r>
            <a:r>
              <a:rPr lang="en-US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ii </a:t>
            </a:r>
            <a:r>
              <a:rPr lang="ro-RO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ș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</a:t>
            </a:r>
            <a:r>
              <a:rPr lang="en-US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uniuni</a:t>
            </a:r>
            <a:r>
              <a:rPr lang="en-US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ale 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persoanelor</a:t>
            </a:r>
            <a:r>
              <a:rPr lang="en-US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juridice</a:t>
            </a:r>
            <a:r>
              <a:rPr lang="en-US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prev</a:t>
            </a:r>
            <a:r>
              <a:rPr lang="ro-RO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zute</a:t>
            </a:r>
            <a:r>
              <a:rPr lang="en-US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1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mai</a:t>
            </a:r>
            <a:r>
              <a:rPr lang="en-US" sz="21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sus.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CAA5962-3233-DF2C-37B2-C3412F9E4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      </a:t>
            </a:r>
            <a:endParaRPr lang="ro-RO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2EEF012-2075-A087-5C99-AB2B5E7F51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9657"/>
            <a:ext cx="5767070" cy="682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773352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1142910" y="1055700"/>
            <a:ext cx="6857190" cy="11726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b">
            <a:normAutofit/>
          </a:bodyPr>
          <a:lstStyle/>
          <a:p>
            <a:pPr>
              <a:lnSpc>
                <a:spcPct val="90000"/>
              </a:lnSpc>
            </a:pPr>
            <a:br>
              <a:rPr sz="1350"/>
            </a:br>
            <a:br>
              <a:rPr sz="1350"/>
            </a:br>
            <a:br>
              <a:rPr sz="1350"/>
            </a:br>
            <a:endParaRPr lang="en-US" sz="1350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734786" y="2047336"/>
            <a:ext cx="7543800" cy="297233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GB" sz="15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Contextul</a:t>
            </a:r>
            <a:r>
              <a:rPr lang="en-GB" sz="15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general al </a:t>
            </a:r>
            <a:r>
              <a:rPr lang="en-GB" sz="15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func</a:t>
            </a:r>
            <a:r>
              <a:rPr lang="ro-RO" sz="15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ționării</a:t>
            </a:r>
            <a:r>
              <a:rPr lang="ro-RO" sz="15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unei întreprinderi sociale</a:t>
            </a:r>
            <a:endParaRPr lang="en-US" sz="1500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BBE0CAD-C574-41C8-A3A7-6104BAFF3A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5357733"/>
              </p:ext>
            </p:extLst>
          </p:nvPr>
        </p:nvGraphicFramePr>
        <p:xfrm>
          <a:off x="1791070" y="1935407"/>
          <a:ext cx="5371730" cy="37795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rrow: Down 3">
            <a:extLst>
              <a:ext uri="{FF2B5EF4-FFF2-40B4-BE49-F238E27FC236}">
                <a16:creationId xmlns:a16="http://schemas.microsoft.com/office/drawing/2014/main" id="{97D269E9-174D-4809-90B1-7CEA1D584728}"/>
              </a:ext>
            </a:extLst>
          </p:cNvPr>
          <p:cNvSpPr/>
          <p:nvPr/>
        </p:nvSpPr>
        <p:spPr>
          <a:xfrm>
            <a:off x="4414421" y="3141031"/>
            <a:ext cx="321905" cy="4793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2EDE2BAB-0764-49BF-B57B-3E6095DD614B}"/>
              </a:ext>
            </a:extLst>
          </p:cNvPr>
          <p:cNvSpPr/>
          <p:nvPr/>
        </p:nvSpPr>
        <p:spPr>
          <a:xfrm>
            <a:off x="3577120" y="3620425"/>
            <a:ext cx="511047" cy="2996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C5CA7125-6D7F-491F-B4CD-EABA11E4F058}"/>
              </a:ext>
            </a:extLst>
          </p:cNvPr>
          <p:cNvSpPr/>
          <p:nvPr/>
        </p:nvSpPr>
        <p:spPr>
          <a:xfrm rot="10800000">
            <a:off x="4980372" y="3620424"/>
            <a:ext cx="592585" cy="2996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D580426C-E544-4D00-9308-5C6A3AE4E096}"/>
              </a:ext>
            </a:extLst>
          </p:cNvPr>
          <p:cNvSpPr/>
          <p:nvPr/>
        </p:nvSpPr>
        <p:spPr>
          <a:xfrm rot="16200000">
            <a:off x="4289086" y="4171922"/>
            <a:ext cx="592585" cy="3018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0FAA3FA-17AD-AD67-1203-9BF86312ED2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9657"/>
            <a:ext cx="5767070" cy="682625"/>
          </a:xfrm>
          <a:prstGeom prst="rect">
            <a:avLst/>
          </a:prstGeom>
          <a:noFill/>
        </p:spPr>
      </p:pic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62C130-A65D-78A2-2FB9-AD9055D94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41403470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1142910" y="1055700"/>
            <a:ext cx="6857190" cy="11726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b">
            <a:normAutofit/>
          </a:bodyPr>
          <a:lstStyle/>
          <a:p>
            <a:pPr>
              <a:lnSpc>
                <a:spcPct val="90000"/>
              </a:lnSpc>
            </a:pPr>
            <a:br>
              <a:rPr sz="1350"/>
            </a:br>
            <a:br>
              <a:rPr sz="1350"/>
            </a:br>
            <a:br>
              <a:rPr sz="1350"/>
            </a:br>
            <a:endParaRPr lang="en-US" sz="1350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734786" y="2091151"/>
            <a:ext cx="7543800" cy="310949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rmAutofit/>
          </a:bodyPr>
          <a:lstStyle/>
          <a:p>
            <a:pPr algn="just">
              <a:lnSpc>
                <a:spcPct val="100000"/>
              </a:lnSpc>
            </a:pPr>
            <a:endParaRPr lang="en-US" sz="2100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F36E008E-C4C9-4151-9B15-68EF1A0A99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9884058"/>
              </p:ext>
            </p:extLst>
          </p:nvPr>
        </p:nvGraphicFramePr>
        <p:xfrm>
          <a:off x="365760" y="2287904"/>
          <a:ext cx="8412480" cy="29127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0AF337F-71D1-F430-B689-C594A2A06B4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9657"/>
            <a:ext cx="5767070" cy="682625"/>
          </a:xfrm>
          <a:prstGeom prst="rect">
            <a:avLst/>
          </a:prstGeom>
          <a:noFill/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6A28C4-A0E9-0F0D-9D2B-636610958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425137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1142910" y="1055700"/>
            <a:ext cx="6857190" cy="17898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b">
            <a:normAutofit/>
          </a:bodyPr>
          <a:lstStyle/>
          <a:p>
            <a:pPr>
              <a:lnSpc>
                <a:spcPct val="90000"/>
              </a:lnSpc>
            </a:pPr>
            <a:br>
              <a:rPr sz="1350"/>
            </a:br>
            <a:br>
              <a:rPr sz="1350"/>
            </a:br>
            <a:br>
              <a:rPr sz="1350"/>
            </a:br>
            <a:endParaRPr lang="en-US" sz="1350" spc="-1">
              <a:latin typeface="Arial"/>
            </a:endParaRPr>
          </a:p>
        </p:txBody>
      </p:sp>
      <p:sp>
        <p:nvSpPr>
          <p:cNvPr id="82" name="CustomShape 2"/>
          <p:cNvSpPr/>
          <p:nvPr/>
        </p:nvSpPr>
        <p:spPr>
          <a:xfrm>
            <a:off x="1097280" y="1509855"/>
            <a:ext cx="6857190" cy="252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rmAutofit fontScale="32500" lnSpcReduction="20000"/>
          </a:bodyPr>
          <a:lstStyle/>
          <a:p>
            <a:pPr algn="ctr">
              <a:lnSpc>
                <a:spcPct val="90000"/>
              </a:lnSpc>
              <a:spcBef>
                <a:spcPts val="751"/>
              </a:spcBef>
            </a:pPr>
            <a:br>
              <a:rPr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0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70000"/>
              </a:lnSpc>
              <a:spcBef>
                <a:spcPts val="751"/>
              </a:spcBef>
            </a:pPr>
            <a:r>
              <a:rPr lang="en-US" sz="6450" b="1" spc="-1" dirty="0" err="1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Informarea</a:t>
            </a:r>
            <a:r>
              <a:rPr lang="en-US" sz="6450" b="1" spc="-1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6450" b="1" spc="-1" dirty="0" err="1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grupului</a:t>
            </a:r>
            <a:r>
              <a:rPr lang="en-US" sz="6450" b="1" spc="-1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ro-RO" sz="6450" b="1" spc="-1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ț</a:t>
            </a:r>
            <a:r>
              <a:rPr lang="en-US" sz="6450" b="1" spc="-1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int</a:t>
            </a:r>
            <a:r>
              <a:rPr lang="ro-RO" sz="6450" b="1" spc="-1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6450" b="1" spc="-1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din</a:t>
            </a:r>
            <a:r>
              <a:rPr lang="en-US" sz="6600" b="1" spc="-1" dirty="0"/>
              <a:t> </a:t>
            </a:r>
            <a:r>
              <a:rPr lang="ro-RO" sz="6600" b="1" spc="-1" dirty="0"/>
              <a:t>Regiunile </a:t>
            </a:r>
            <a:r>
              <a:rPr lang="en-US" sz="6600" b="1" spc="-1" dirty="0"/>
              <a:t>Sud-Est</a:t>
            </a:r>
            <a:r>
              <a:rPr lang="ro-RO" sz="6600" b="1" spc="-1" dirty="0"/>
              <a:t>,</a:t>
            </a:r>
            <a:r>
              <a:rPr lang="en-US" sz="6600" b="1" spc="-1" dirty="0"/>
              <a:t> Sud-</a:t>
            </a:r>
            <a:r>
              <a:rPr lang="en-US" sz="6600" b="1" spc="-1" dirty="0" err="1"/>
              <a:t>Muntenia</a:t>
            </a:r>
            <a:r>
              <a:rPr lang="en-US" sz="6600" b="1" spc="-1" dirty="0"/>
              <a:t>, Sud-Vest </a:t>
            </a:r>
            <a:r>
              <a:rPr lang="en-US" sz="6600" b="1" spc="-1" dirty="0" err="1"/>
              <a:t>Oltenia</a:t>
            </a:r>
            <a:r>
              <a:rPr lang="en-US" sz="6600" b="1" spc="-1" dirty="0"/>
              <a:t> </a:t>
            </a:r>
            <a:r>
              <a:rPr lang="en-US" sz="6600" b="1" spc="-1" dirty="0" err="1"/>
              <a:t>și</a:t>
            </a:r>
            <a:r>
              <a:rPr lang="en-US" sz="6600" b="1" spc="-1" dirty="0"/>
              <a:t> Vest</a:t>
            </a:r>
            <a:endParaRPr lang="en-US" sz="6450" b="1" spc="-1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ctr">
              <a:lnSpc>
                <a:spcPct val="170000"/>
              </a:lnSpc>
              <a:spcBef>
                <a:spcPts val="751"/>
              </a:spcBef>
            </a:pPr>
            <a:r>
              <a:rPr lang="en-US" sz="6450" b="1" spc="-1" dirty="0" err="1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privind</a:t>
            </a:r>
            <a:r>
              <a:rPr lang="en-US" sz="6450" b="1" spc="-1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6450" b="1" spc="-1" dirty="0" err="1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activit</a:t>
            </a:r>
            <a:r>
              <a:rPr lang="ro-RO" sz="6450" b="1" spc="-1" dirty="0" err="1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ăț</a:t>
            </a:r>
            <a:r>
              <a:rPr lang="en-US" sz="6450" b="1" spc="-1" dirty="0" err="1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ile</a:t>
            </a:r>
            <a:r>
              <a:rPr lang="en-US" sz="6450" b="1" spc="-1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6450" b="1" spc="-1" dirty="0" err="1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proiectului</a:t>
            </a:r>
            <a:endParaRPr lang="ro-RO" sz="6450" b="1" spc="-1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ctr">
              <a:lnSpc>
                <a:spcPct val="170000"/>
              </a:lnSpc>
              <a:spcBef>
                <a:spcPts val="751"/>
              </a:spcBef>
            </a:pPr>
            <a:r>
              <a:rPr lang="en-US" sz="6600" b="1" dirty="0"/>
              <a:t>PEO/103/PEO_P4/OP4/ESO4.1/</a:t>
            </a:r>
            <a:r>
              <a:rPr lang="en-US" sz="6600" dirty="0"/>
              <a:t> </a:t>
            </a:r>
            <a:r>
              <a:rPr lang="en-US" sz="6600" b="1" dirty="0"/>
              <a:t>305526</a:t>
            </a:r>
            <a:endParaRPr lang="en-US" sz="6600" dirty="0"/>
          </a:p>
          <a:p>
            <a:pPr algn="ctr">
              <a:lnSpc>
                <a:spcPct val="170000"/>
              </a:lnSpc>
              <a:spcBef>
                <a:spcPts val="751"/>
              </a:spcBef>
            </a:pPr>
            <a:endParaRPr lang="en-US" sz="6450" b="1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976" y="4036695"/>
            <a:ext cx="1347824" cy="120466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CBF4B31-9033-3330-D0CD-585975B096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05189"/>
            <a:ext cx="5767070" cy="682625"/>
          </a:xfrm>
          <a:prstGeom prst="rect">
            <a:avLst/>
          </a:prstGeom>
          <a:noFill/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9C7423-2972-864D-C5D3-CA3411C8E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      </a:t>
            </a:r>
            <a:endParaRPr lang="ro-RO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1046732" y="1057590"/>
            <a:ext cx="6857190" cy="11726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b">
            <a:normAutofit/>
          </a:bodyPr>
          <a:lstStyle/>
          <a:p>
            <a:pPr>
              <a:lnSpc>
                <a:spcPct val="90000"/>
              </a:lnSpc>
            </a:pPr>
            <a:br>
              <a:rPr sz="1350"/>
            </a:br>
            <a:br>
              <a:rPr sz="1350"/>
            </a:br>
            <a:br>
              <a:rPr sz="1350"/>
            </a:br>
            <a:endParaRPr lang="en-US" sz="1350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711835" y="2177914"/>
            <a:ext cx="7543800" cy="310949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rmAutofit/>
          </a:bodyPr>
          <a:lstStyle/>
          <a:p>
            <a:pPr algn="just">
              <a:lnSpc>
                <a:spcPct val="100000"/>
              </a:lnSpc>
            </a:pPr>
            <a:endParaRPr lang="en-US" sz="2100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Beneficii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antreprenoriat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social:</a:t>
            </a:r>
          </a:p>
          <a:p>
            <a:pPr algn="just">
              <a:lnSpc>
                <a:spcPct val="100000"/>
              </a:lnSpc>
            </a:pPr>
            <a:endParaRPr lang="en-US" sz="2100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66A6DB06-6AAC-4351-B366-ADDA5629F0BC}"/>
              </a:ext>
            </a:extLst>
          </p:cNvPr>
          <p:cNvGraphicFramePr/>
          <p:nvPr/>
        </p:nvGraphicFramePr>
        <p:xfrm>
          <a:off x="3623855" y="1789405"/>
          <a:ext cx="4961760" cy="33729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2E639755-4FE9-F60E-2008-61BFA56308C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9657"/>
            <a:ext cx="5767070" cy="682625"/>
          </a:xfrm>
          <a:prstGeom prst="rect">
            <a:avLst/>
          </a:prstGeom>
          <a:noFill/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31F835-8E28-4149-895A-508AE58D7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981928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1142910" y="1699110"/>
            <a:ext cx="6857190" cy="17898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b">
            <a:normAutofit/>
          </a:bodyPr>
          <a:lstStyle/>
          <a:p>
            <a:pPr>
              <a:lnSpc>
                <a:spcPct val="90000"/>
              </a:lnSpc>
            </a:pPr>
            <a:br>
              <a:rPr sz="1350"/>
            </a:br>
            <a:br>
              <a:rPr sz="1350"/>
            </a:br>
            <a:br>
              <a:rPr sz="1350"/>
            </a:br>
            <a:endParaRPr lang="en-US" sz="1350" spc="-1">
              <a:latin typeface="Arial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1231605" y="3496095"/>
            <a:ext cx="6857190" cy="17352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rmAutofit/>
          </a:bodyPr>
          <a:lstStyle/>
          <a:p>
            <a:pPr algn="ctr">
              <a:lnSpc>
                <a:spcPct val="90000"/>
              </a:lnSpc>
              <a:spcBef>
                <a:spcPts val="751"/>
              </a:spcBef>
            </a:pPr>
            <a:br>
              <a:rPr sz="1350" dirty="0"/>
            </a:br>
            <a:endParaRPr lang="en-US" sz="1950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751"/>
              </a:spcBef>
            </a:pPr>
            <a:endParaRPr lang="en-US" sz="1950" spc="-1" dirty="0">
              <a:latin typeface="Arial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83AB526-BDF3-4364-90ED-830387582CB4}"/>
              </a:ext>
            </a:extLst>
          </p:cNvPr>
          <p:cNvSpPr/>
          <p:nvPr/>
        </p:nvSpPr>
        <p:spPr>
          <a:xfrm>
            <a:off x="2770440" y="3220273"/>
            <a:ext cx="3779520" cy="106299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dirty="0">
                <a:ln w="0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MULT SUCCES!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4FD366-E401-424F-9DA8-1D3E0CAACEF2}"/>
              </a:ext>
            </a:extLst>
          </p:cNvPr>
          <p:cNvSpPr txBox="1"/>
          <p:nvPr/>
        </p:nvSpPr>
        <p:spPr>
          <a:xfrm>
            <a:off x="6355080" y="4466392"/>
            <a:ext cx="227838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35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F811042-A8BF-ADD6-3E99-4E0AA936FF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9657"/>
            <a:ext cx="5767070" cy="682625"/>
          </a:xfrm>
          <a:prstGeom prst="rect">
            <a:avLst/>
          </a:prstGeom>
          <a:noFill/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03D281-DB6A-C811-010A-8569BFBAE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09800" y="5867400"/>
            <a:ext cx="2895600" cy="365125"/>
          </a:xfrm>
        </p:spPr>
        <p:txBody>
          <a:bodyPr/>
          <a:lstStyle/>
          <a:p>
            <a:r>
              <a:rPr lang="ro-RO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2472760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1142910" y="1055700"/>
            <a:ext cx="6857190" cy="17898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b">
            <a:normAutofit/>
          </a:bodyPr>
          <a:lstStyle/>
          <a:p>
            <a:pPr>
              <a:lnSpc>
                <a:spcPct val="90000"/>
              </a:lnSpc>
            </a:pPr>
            <a:br>
              <a:rPr sz="1350"/>
            </a:br>
            <a:br>
              <a:rPr sz="1350"/>
            </a:br>
            <a:br>
              <a:rPr sz="1350"/>
            </a:br>
            <a:endParaRPr lang="en-US" sz="1350" spc="-1"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1225862" y="1264051"/>
            <a:ext cx="6811560" cy="45382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rmAutofit fontScale="25000" lnSpcReduction="20000"/>
          </a:bodyPr>
          <a:lstStyle/>
          <a:p>
            <a:pPr algn="ctr">
              <a:lnSpc>
                <a:spcPct val="90000"/>
              </a:lnSpc>
              <a:spcBef>
                <a:spcPts val="751"/>
              </a:spcBef>
            </a:pPr>
            <a:r>
              <a:rPr lang="en-US" sz="7200" b="1" spc="-1" dirty="0" err="1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Grup</a:t>
            </a:r>
            <a:r>
              <a:rPr lang="en-US" sz="7200" b="1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 </a:t>
            </a:r>
            <a:r>
              <a:rPr lang="ro-RO" sz="7200" b="1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ț</a:t>
            </a:r>
            <a:r>
              <a:rPr lang="en-US" sz="7200" b="1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int</a:t>
            </a:r>
            <a:r>
              <a:rPr lang="ro-RO" sz="7200" b="1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ă</a:t>
            </a:r>
            <a:r>
              <a:rPr lang="en-US" sz="7200" b="1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 din </a:t>
            </a:r>
            <a:r>
              <a:rPr lang="en-US" sz="7200" b="1" spc="-1" dirty="0" err="1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Regiun</a:t>
            </a:r>
            <a:r>
              <a:rPr lang="ro-RO" sz="7200" b="1" spc="-1" dirty="0" err="1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ile</a:t>
            </a:r>
            <a:r>
              <a:rPr lang="ro-RO" sz="7200" b="1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 </a:t>
            </a:r>
            <a:r>
              <a:rPr lang="en-US" sz="7200" b="1" spc="-1" dirty="0"/>
              <a:t>Sud-Est</a:t>
            </a:r>
            <a:r>
              <a:rPr lang="ro-RO" sz="7200" b="1" spc="-1" dirty="0"/>
              <a:t>,</a:t>
            </a:r>
            <a:r>
              <a:rPr lang="en-US" sz="7200" b="1" spc="-1" dirty="0"/>
              <a:t> Sud</a:t>
            </a:r>
            <a:r>
              <a:rPr lang="ro-RO" sz="7200" b="1" spc="-1" dirty="0"/>
              <a:t> </a:t>
            </a:r>
            <a:r>
              <a:rPr lang="en-US" sz="7200" b="1" spc="-1" dirty="0" err="1"/>
              <a:t>Muntenia</a:t>
            </a:r>
            <a:r>
              <a:rPr lang="en-US" sz="7200" b="1" spc="-1" dirty="0"/>
              <a:t>, Sud-Vest </a:t>
            </a:r>
            <a:r>
              <a:rPr lang="en-US" sz="7200" b="1" spc="-1" dirty="0" err="1"/>
              <a:t>Oltenia</a:t>
            </a:r>
            <a:r>
              <a:rPr lang="en-US" sz="7200" b="1" spc="-1" dirty="0"/>
              <a:t> </a:t>
            </a:r>
            <a:r>
              <a:rPr lang="en-US" sz="7200" b="1" spc="-1" dirty="0" err="1"/>
              <a:t>și</a:t>
            </a:r>
            <a:r>
              <a:rPr lang="en-US" sz="7200" b="1" spc="-1" dirty="0"/>
              <a:t> Vest</a:t>
            </a:r>
            <a:r>
              <a:rPr lang="en-US" sz="7200" b="1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–</a:t>
            </a:r>
            <a:r>
              <a:rPr lang="en-US" sz="7200" b="1" spc="-1" dirty="0" err="1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caracteristici</a:t>
            </a:r>
            <a:r>
              <a:rPr lang="en-US" sz="7200" b="1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 </a:t>
            </a:r>
            <a:r>
              <a:rPr lang="en-US" sz="7200" b="1" spc="-1" dirty="0" err="1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principale</a:t>
            </a:r>
            <a:r>
              <a:rPr lang="en-US" sz="7200" b="1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:</a:t>
            </a:r>
            <a:endParaRPr lang="en-US" sz="7200" b="1" spc="-1" dirty="0">
              <a:cs typeface="Calibri" panose="020F0502020204030204" pitchFamily="34" charset="0"/>
            </a:endParaRPr>
          </a:p>
          <a:p>
            <a:pPr algn="ctr">
              <a:lnSpc>
                <a:spcPct val="90000"/>
              </a:lnSpc>
              <a:spcBef>
                <a:spcPts val="751"/>
              </a:spcBef>
            </a:pPr>
            <a:endParaRPr lang="en-US" sz="1650" spc="-1" dirty="0">
              <a:latin typeface="Arial"/>
            </a:endParaRPr>
          </a:p>
          <a:p>
            <a:pPr marL="162000" indent="-162000">
              <a:lnSpc>
                <a:spcPct val="17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6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Re</a:t>
            </a:r>
            <a:r>
              <a:rPr lang="ro-RO" sz="6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ș</a:t>
            </a:r>
            <a:r>
              <a:rPr lang="en-US" sz="6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edin</a:t>
            </a:r>
            <a:r>
              <a:rPr lang="ro-RO" sz="6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ț</a:t>
            </a:r>
            <a:r>
              <a:rPr lang="en-US" sz="6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 </a:t>
            </a:r>
            <a:r>
              <a:rPr lang="en-US" sz="6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sau</a:t>
            </a:r>
            <a:r>
              <a:rPr lang="en-US" sz="6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6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domiciliul</a:t>
            </a:r>
            <a:r>
              <a:rPr lang="en-US" sz="6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ro-RO" sz="6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î</a:t>
            </a:r>
            <a:r>
              <a:rPr lang="en-US" sz="6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 </a:t>
            </a:r>
            <a:r>
              <a:rPr lang="en-US" sz="6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mediul</a:t>
            </a:r>
            <a:r>
              <a:rPr lang="en-US" sz="6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urban</a:t>
            </a:r>
            <a:r>
              <a:rPr lang="ro-RO" sz="6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în una din regiunile vizate de proiect</a:t>
            </a:r>
            <a:endParaRPr lang="en-US" sz="64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2000" indent="-162000">
              <a:lnSpc>
                <a:spcPct val="17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6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Absolven</a:t>
            </a:r>
            <a:r>
              <a:rPr lang="ro-RO" sz="6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ț</a:t>
            </a:r>
            <a:r>
              <a:rPr lang="en-US" sz="6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</a:t>
            </a:r>
            <a:r>
              <a:rPr lang="en-US" sz="6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minim </a:t>
            </a:r>
            <a:r>
              <a:rPr lang="en-US" sz="6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studii</a:t>
            </a:r>
            <a:r>
              <a:rPr lang="en-US" sz="6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6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medii</a:t>
            </a:r>
            <a:r>
              <a:rPr lang="en-US" sz="6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/</a:t>
            </a:r>
            <a:r>
              <a:rPr lang="en-US" sz="6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liceu</a:t>
            </a:r>
            <a:r>
              <a:rPr lang="en-US" sz="6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, cu </a:t>
            </a:r>
            <a:r>
              <a:rPr lang="en-US" sz="6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sau</a:t>
            </a:r>
            <a:r>
              <a:rPr lang="en-US" sz="6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f</a:t>
            </a:r>
            <a:r>
              <a:rPr lang="ro-RO" sz="6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6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r</a:t>
            </a:r>
            <a:r>
              <a:rPr lang="ro-RO" sz="6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6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6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bacalaureat</a:t>
            </a:r>
            <a:r>
              <a:rPr lang="en-US" sz="6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;</a:t>
            </a:r>
            <a:endParaRPr lang="ro-RO" sz="6400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marL="162000" indent="-162000">
              <a:lnSpc>
                <a:spcPct val="17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o-RO" sz="6400" dirty="0">
                <a:latin typeface="Calibri" panose="020F0502020204030204" pitchFamily="34" charset="0"/>
                <a:cs typeface="Calibri" panose="020F0502020204030204" pitchFamily="34" charset="0"/>
              </a:rPr>
              <a:t>Absolvenți </a:t>
            </a:r>
            <a:r>
              <a:rPr lang="pt-BR" sz="6400" dirty="0">
                <a:latin typeface="Calibri" panose="020F0502020204030204" pitchFamily="34" charset="0"/>
                <a:cs typeface="Calibri" panose="020F0502020204030204" pitchFamily="34" charset="0"/>
              </a:rPr>
              <a:t>studii superioare absolvite cu diploma de licen</a:t>
            </a:r>
            <a:r>
              <a:rPr lang="ro-RO" sz="6400" dirty="0" err="1">
                <a:latin typeface="Calibri" panose="020F0502020204030204" pitchFamily="34" charset="0"/>
                <a:cs typeface="Calibri" panose="020F0502020204030204" pitchFamily="34" charset="0"/>
              </a:rPr>
              <a:t>ță</a:t>
            </a:r>
            <a:endParaRPr lang="ro-RO" sz="6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2000" indent="-162000">
              <a:lnSpc>
                <a:spcPct val="17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Persoane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care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doresc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să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înființeze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întreprinderi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sociale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în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mediul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urban (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tineri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cu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vârsta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peste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30 ani)</a:t>
            </a:r>
          </a:p>
          <a:p>
            <a:pPr marL="162000" indent="-162000">
              <a:lnSpc>
                <a:spcPct val="17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Persoane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care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vor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fi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angajate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în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întreprinderile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sociale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în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mediul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urban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înființate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în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cadrul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acestui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apel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persoane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aflate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în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căutarea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unui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loc de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muncă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șomeri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lungă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durată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persoane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din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grupuri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dezavantajate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pe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piața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muncii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6400" spc="-1" dirty="0" err="1">
                <a:latin typeface="Calibri" panose="020F0502020204030204" pitchFamily="34" charset="0"/>
                <a:cs typeface="Calibri" panose="020F0502020204030204" pitchFamily="34" charset="0"/>
              </a:rPr>
              <a:t>persoane</a:t>
            </a:r>
            <a:r>
              <a:rPr lang="en-US" sz="6400" spc="-1" dirty="0">
                <a:latin typeface="Calibri" panose="020F0502020204030204" pitchFamily="34" charset="0"/>
                <a:cs typeface="Calibri" panose="020F0502020204030204" pitchFamily="34" charset="0"/>
              </a:rPr>
              <a:t> inactive)</a:t>
            </a:r>
            <a:endParaRPr lang="ro-RO" sz="64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2000" indent="-162000">
              <a:lnSpc>
                <a:spcPct val="17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64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Tinerii</a:t>
            </a:r>
            <a:r>
              <a:rPr lang="en-US" sz="6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ro-RO" sz="6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î</a:t>
            </a:r>
            <a:r>
              <a:rPr lang="en-US" sz="64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ntre</a:t>
            </a:r>
            <a:r>
              <a:rPr lang="en-US" sz="6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16 – 2</a:t>
            </a:r>
            <a:r>
              <a:rPr lang="ro-RO" sz="6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9</a:t>
            </a:r>
            <a:r>
              <a:rPr lang="en-US" sz="6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ani care nu </a:t>
            </a:r>
            <a:r>
              <a:rPr lang="en-US" sz="64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urmeaz</a:t>
            </a:r>
            <a:r>
              <a:rPr lang="ro-RO" sz="6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6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64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nici</a:t>
            </a:r>
            <a:r>
              <a:rPr lang="en-US" sz="6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o form</a:t>
            </a:r>
            <a:r>
              <a:rPr lang="ro-RO" sz="6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6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ro-RO" sz="6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î</a:t>
            </a:r>
            <a:r>
              <a:rPr lang="en-US" sz="64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nv</a:t>
            </a:r>
            <a:r>
              <a:rPr lang="ro-RO" sz="64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ăță</a:t>
            </a:r>
            <a:r>
              <a:rPr lang="en-US" sz="6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m</a:t>
            </a:r>
            <a:r>
              <a:rPr lang="ro-RO" sz="6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â</a:t>
            </a:r>
            <a:r>
              <a:rPr lang="en-US" sz="64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nt</a:t>
            </a:r>
            <a:r>
              <a:rPr lang="en-US" sz="6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ro-RO" sz="6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ș</a:t>
            </a:r>
            <a:r>
              <a:rPr lang="en-US" sz="64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</a:t>
            </a:r>
            <a:r>
              <a:rPr lang="en-US" sz="6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nu au loc de </a:t>
            </a:r>
            <a:r>
              <a:rPr lang="en-US" sz="64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munc</a:t>
            </a:r>
            <a:r>
              <a:rPr lang="ro-RO" sz="6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ă,</a:t>
            </a:r>
            <a:r>
              <a:rPr lang="en-US" sz="6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nu</a:t>
            </a:r>
            <a:r>
              <a:rPr lang="ro-RO" sz="6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pot fi </a:t>
            </a:r>
            <a:r>
              <a:rPr lang="en-US" sz="64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membrii</a:t>
            </a:r>
            <a:r>
              <a:rPr lang="en-US" sz="6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64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grup</a:t>
            </a:r>
            <a:r>
              <a:rPr lang="en-US" sz="6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ro-RO" sz="6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ț</a:t>
            </a:r>
            <a:r>
              <a:rPr lang="en-US" sz="6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int</a:t>
            </a:r>
            <a:r>
              <a:rPr lang="ro-RO" sz="6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</a:p>
          <a:p>
            <a:pPr marL="162000" indent="-162000">
              <a:lnSpc>
                <a:spcPct val="17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US" sz="50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70000"/>
              </a:lnSpc>
              <a:buClr>
                <a:srgbClr val="000000"/>
              </a:buClr>
              <a:buSzPct val="45000"/>
            </a:pPr>
            <a:endParaRPr lang="en-US" sz="50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FDF4E6D-8DF6-4AA7-4B74-AFF6A6D8DF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9657"/>
            <a:ext cx="5767070" cy="682625"/>
          </a:xfrm>
          <a:prstGeom prst="rect">
            <a:avLst/>
          </a:prstGeom>
          <a:noFill/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2E6479-EA82-6BF8-246C-7FF0BC583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625475"/>
          </a:xfrm>
        </p:spPr>
        <p:txBody>
          <a:bodyPr/>
          <a:lstStyle/>
          <a:p>
            <a:r>
              <a:rPr lang="ro-RO"/>
              <a:t>      </a:t>
            </a:r>
            <a:endParaRPr lang="ro-RO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F5E184-AAA9-1E00-BA32-29F5A509879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6096000"/>
            <a:ext cx="1983619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1142910" y="1055700"/>
            <a:ext cx="6857190" cy="17898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b">
            <a:normAutofit/>
          </a:bodyPr>
          <a:lstStyle/>
          <a:p>
            <a:pPr>
              <a:lnSpc>
                <a:spcPct val="90000"/>
              </a:lnSpc>
            </a:pPr>
            <a:br>
              <a:rPr sz="1350"/>
            </a:br>
            <a:br>
              <a:rPr sz="1350"/>
            </a:br>
            <a:br>
              <a:rPr sz="1350"/>
            </a:br>
            <a:endParaRPr lang="en-US" sz="1350" spc="-1"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1051650" y="2024475"/>
            <a:ext cx="6857190" cy="263597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rmAutofit fontScale="99500"/>
          </a:bodyPr>
          <a:lstStyle/>
          <a:p>
            <a:pPr algn="ctr">
              <a:lnSpc>
                <a:spcPct val="90000"/>
              </a:lnSpc>
              <a:spcBef>
                <a:spcPts val="751"/>
              </a:spcBef>
            </a:pPr>
            <a:endParaRPr lang="en-US" sz="750" b="1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90000"/>
              </a:lnSpc>
              <a:spcBef>
                <a:spcPts val="751"/>
              </a:spcBef>
            </a:pPr>
            <a:endParaRPr lang="en-US" sz="1650" spc="-1" dirty="0">
              <a:latin typeface="Arial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6E574E5-FDD0-43BB-84B8-0D60CB9CBA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8091286"/>
              </p:ext>
            </p:extLst>
          </p:nvPr>
        </p:nvGraphicFramePr>
        <p:xfrm>
          <a:off x="1051650" y="1295400"/>
          <a:ext cx="412995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2A431773-2940-4887-AB44-4D9AC90BA8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35380214"/>
              </p:ext>
            </p:extLst>
          </p:nvPr>
        </p:nvGraphicFramePr>
        <p:xfrm>
          <a:off x="5486400" y="1715610"/>
          <a:ext cx="3383685" cy="34267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17515DFB-0670-2BDA-EEBF-5208A7626E5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9657"/>
            <a:ext cx="5767070" cy="682625"/>
          </a:xfrm>
          <a:prstGeom prst="rect">
            <a:avLst/>
          </a:prstGeom>
          <a:noFill/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965177-31CE-FA59-A8F7-1AA301582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711387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990600" y="990600"/>
            <a:ext cx="6857190" cy="17898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b">
            <a:normAutofit/>
          </a:bodyPr>
          <a:lstStyle/>
          <a:p>
            <a:pPr>
              <a:lnSpc>
                <a:spcPct val="90000"/>
              </a:lnSpc>
            </a:pPr>
            <a:br>
              <a:rPr sz="1350"/>
            </a:br>
            <a:br>
              <a:rPr sz="1350"/>
            </a:br>
            <a:br>
              <a:rPr sz="1350"/>
            </a:br>
            <a:endParaRPr lang="en-US" sz="1350" spc="-1">
              <a:latin typeface="Arial"/>
            </a:endParaRPr>
          </a:p>
        </p:txBody>
      </p:sp>
      <p:sp>
        <p:nvSpPr>
          <p:cNvPr id="90" name="CustomShape 2"/>
          <p:cNvSpPr/>
          <p:nvPr/>
        </p:nvSpPr>
        <p:spPr>
          <a:xfrm>
            <a:off x="1013298" y="2438400"/>
            <a:ext cx="7437120" cy="25790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rmAutofit/>
          </a:bodyPr>
          <a:lstStyle/>
          <a:p>
            <a:pPr algn="ctr">
              <a:lnSpc>
                <a:spcPct val="90000"/>
              </a:lnSpc>
              <a:spcBef>
                <a:spcPts val="751"/>
              </a:spcBef>
            </a:pP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Grup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ț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int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di</a:t>
            </a:r>
            <a:r>
              <a:rPr lang="ro-RO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 regiunile Sud-Est, Sud-Muntenia, Sud-Vest Oltenia și Vest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– 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viitori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1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antreprenori</a:t>
            </a:r>
            <a:r>
              <a:rPr lang="en-US" sz="21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:</a:t>
            </a:r>
            <a:endParaRPr lang="en-US" sz="21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90000"/>
              </a:lnSpc>
              <a:spcBef>
                <a:spcPts val="751"/>
              </a:spcBef>
            </a:pPr>
            <a:endParaRPr lang="en-US" sz="1650" spc="-1" dirty="0">
              <a:latin typeface="Arial"/>
            </a:endParaRPr>
          </a:p>
          <a:p>
            <a:pPr marL="162000" indent="-162000">
              <a:lnSpc>
                <a:spcPct val="16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spc="-1" dirty="0">
                <a:solidFill>
                  <a:srgbClr val="000000"/>
                </a:solidFill>
                <a:latin typeface="Calibri"/>
                <a:ea typeface="Calibri"/>
              </a:rPr>
              <a:t>Minim </a:t>
            </a:r>
            <a:r>
              <a:rPr lang="ro-RO" sz="2000" spc="-1" dirty="0">
                <a:solidFill>
                  <a:srgbClr val="000000"/>
                </a:solidFill>
                <a:latin typeface="Calibri"/>
                <a:ea typeface="Calibri"/>
              </a:rPr>
              <a:t>23</a:t>
            </a:r>
            <a:r>
              <a:rPr lang="en-US" sz="2000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latin typeface="Calibri"/>
                <a:ea typeface="Calibri"/>
              </a:rPr>
              <a:t>persoane</a:t>
            </a:r>
            <a:r>
              <a:rPr lang="en-US" sz="2000" spc="-1" dirty="0">
                <a:solidFill>
                  <a:srgbClr val="000000"/>
                </a:solidFill>
                <a:latin typeface="Calibri"/>
                <a:ea typeface="Calibri"/>
              </a:rPr>
              <a:t> care </a:t>
            </a:r>
            <a:r>
              <a:rPr lang="en-US" sz="2000" spc="-1" dirty="0" err="1">
                <a:solidFill>
                  <a:srgbClr val="000000"/>
                </a:solidFill>
                <a:latin typeface="Calibri"/>
                <a:ea typeface="Calibri"/>
              </a:rPr>
              <a:t>doresc</a:t>
            </a:r>
            <a:r>
              <a:rPr lang="en-US" sz="2000" spc="-1" dirty="0">
                <a:solidFill>
                  <a:srgbClr val="000000"/>
                </a:solidFill>
                <a:latin typeface="Calibri"/>
                <a:ea typeface="Calibri"/>
              </a:rPr>
              <a:t> s</a:t>
            </a:r>
            <a:r>
              <a:rPr lang="ro-RO" sz="2000" spc="-1" dirty="0">
                <a:solidFill>
                  <a:srgbClr val="000000"/>
                </a:solidFill>
                <a:latin typeface="Calibri"/>
                <a:ea typeface="Calibri"/>
              </a:rPr>
              <a:t>ă</a:t>
            </a:r>
            <a:r>
              <a:rPr lang="en-US" sz="2000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ro-RO" sz="2000" spc="-1" dirty="0" err="1">
                <a:solidFill>
                  <a:srgbClr val="000000"/>
                </a:solidFill>
                <a:latin typeface="Calibri"/>
                <a:ea typeface="Calibri"/>
              </a:rPr>
              <a:t>îș</a:t>
            </a:r>
            <a:r>
              <a:rPr lang="en-US" sz="2000" spc="-1" dirty="0" err="1">
                <a:solidFill>
                  <a:srgbClr val="000000"/>
                </a:solidFill>
                <a:latin typeface="Calibri"/>
                <a:ea typeface="Calibri"/>
              </a:rPr>
              <a:t>i</a:t>
            </a:r>
            <a:r>
              <a:rPr lang="en-US" sz="2000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ro-RO" sz="2000" spc="-1" dirty="0">
                <a:solidFill>
                  <a:srgbClr val="000000"/>
                </a:solidFill>
                <a:latin typeface="Calibri"/>
                <a:ea typeface="Calibri"/>
              </a:rPr>
              <a:t>î</a:t>
            </a:r>
            <a:r>
              <a:rPr lang="en-US" sz="2000" spc="-1" dirty="0" err="1">
                <a:solidFill>
                  <a:srgbClr val="000000"/>
                </a:solidFill>
                <a:latin typeface="Calibri"/>
                <a:ea typeface="Calibri"/>
              </a:rPr>
              <a:t>nfiin</a:t>
            </a:r>
            <a:r>
              <a:rPr lang="ro-RO" sz="2000" spc="-1" dirty="0">
                <a:solidFill>
                  <a:srgbClr val="000000"/>
                </a:solidFill>
                <a:latin typeface="Calibri"/>
                <a:ea typeface="Calibri"/>
              </a:rPr>
              <a:t>ț</a:t>
            </a:r>
            <a:r>
              <a:rPr lang="en-US" sz="2000" spc="-1" dirty="0" err="1">
                <a:solidFill>
                  <a:srgbClr val="000000"/>
                </a:solidFill>
                <a:latin typeface="Calibri"/>
                <a:ea typeface="Calibri"/>
              </a:rPr>
              <a:t>eze</a:t>
            </a:r>
            <a:r>
              <a:rPr lang="en-US" sz="2000" spc="-1" dirty="0">
                <a:solidFill>
                  <a:srgbClr val="000000"/>
                </a:solidFill>
                <a:latin typeface="Calibri"/>
                <a:ea typeface="Calibri"/>
              </a:rPr>
              <a:t> o </a:t>
            </a:r>
            <a:r>
              <a:rPr lang="en-US" sz="2000" spc="-1" dirty="0" err="1">
                <a:solidFill>
                  <a:srgbClr val="000000"/>
                </a:solidFill>
                <a:latin typeface="Calibri"/>
                <a:ea typeface="Calibri"/>
              </a:rPr>
              <a:t>afacere</a:t>
            </a:r>
            <a:r>
              <a:rPr lang="en-US" sz="2000" spc="-1" dirty="0">
                <a:solidFill>
                  <a:srgbClr val="000000"/>
                </a:solidFill>
                <a:latin typeface="Calibri"/>
                <a:ea typeface="Calibri"/>
              </a:rPr>
              <a:t> non-</a:t>
            </a:r>
            <a:r>
              <a:rPr lang="en-US" sz="2000" spc="-1" dirty="0" err="1">
                <a:solidFill>
                  <a:srgbClr val="000000"/>
                </a:solidFill>
                <a:latin typeface="Calibri"/>
                <a:ea typeface="Calibri"/>
              </a:rPr>
              <a:t>agricol</a:t>
            </a:r>
            <a:r>
              <a:rPr lang="ro-RO" sz="2000" spc="-1" dirty="0">
                <a:solidFill>
                  <a:srgbClr val="000000"/>
                </a:solidFill>
                <a:latin typeface="Calibri"/>
                <a:ea typeface="Calibri"/>
              </a:rPr>
              <a:t>ă</a:t>
            </a:r>
            <a:r>
              <a:rPr lang="en-US" sz="2000" spc="-1" dirty="0">
                <a:solidFill>
                  <a:srgbClr val="000000"/>
                </a:solidFill>
                <a:latin typeface="Calibri"/>
                <a:ea typeface="Calibri"/>
              </a:rPr>
              <a:t> social</a:t>
            </a:r>
            <a:r>
              <a:rPr lang="ro-RO" sz="2000" spc="-1" dirty="0">
                <a:solidFill>
                  <a:srgbClr val="000000"/>
                </a:solidFill>
                <a:latin typeface="Calibri"/>
                <a:ea typeface="Calibri"/>
              </a:rPr>
              <a:t>ă</a:t>
            </a:r>
            <a:r>
              <a:rPr lang="en-US" sz="2000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ro-RO" sz="2000" spc="-1" dirty="0">
                <a:solidFill>
                  <a:srgbClr val="000000"/>
                </a:solidFill>
                <a:latin typeface="Calibri"/>
                <a:ea typeface="Calibri"/>
              </a:rPr>
              <a:t>î</a:t>
            </a:r>
            <a:r>
              <a:rPr lang="en-US" sz="2000" spc="-1" dirty="0">
                <a:solidFill>
                  <a:srgbClr val="000000"/>
                </a:solidFill>
                <a:latin typeface="Calibri"/>
                <a:ea typeface="Calibri"/>
              </a:rPr>
              <a:t>n </a:t>
            </a:r>
            <a:r>
              <a:rPr lang="en-US" sz="2000" spc="-1" dirty="0" err="1">
                <a:solidFill>
                  <a:srgbClr val="000000"/>
                </a:solidFill>
                <a:latin typeface="Calibri"/>
                <a:ea typeface="Calibri"/>
              </a:rPr>
              <a:t>regiun</a:t>
            </a:r>
            <a:r>
              <a:rPr lang="ro-RO" sz="2000" spc="-1" dirty="0" err="1">
                <a:solidFill>
                  <a:srgbClr val="000000"/>
                </a:solidFill>
                <a:latin typeface="Calibri"/>
                <a:ea typeface="Calibri"/>
              </a:rPr>
              <a:t>ile</a:t>
            </a:r>
            <a:r>
              <a:rPr lang="ro-RO" sz="2000" spc="-1" dirty="0">
                <a:solidFill>
                  <a:srgbClr val="000000"/>
                </a:solidFill>
                <a:latin typeface="Calibri"/>
                <a:ea typeface="Calibri"/>
              </a:rPr>
              <a:t> de implementare ale proiectului</a:t>
            </a:r>
            <a:r>
              <a:rPr lang="en-US" sz="2000" spc="-1" dirty="0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lang="ro-RO" sz="2000" spc="-1" dirty="0">
                <a:solidFill>
                  <a:srgbClr val="000000"/>
                </a:solidFill>
                <a:latin typeface="Calibri"/>
                <a:ea typeface="Calibri"/>
              </a:rPr>
              <a:t> cu minim </a:t>
            </a:r>
            <a:r>
              <a:rPr lang="ro-RO" sz="2000" b="1" spc="-1" dirty="0">
                <a:solidFill>
                  <a:srgbClr val="000000"/>
                </a:solidFill>
                <a:latin typeface="Calibri"/>
                <a:ea typeface="Calibri"/>
              </a:rPr>
              <a:t>6 persoane</a:t>
            </a:r>
            <a:r>
              <a:rPr lang="en-US" sz="2000" b="1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2000" b="1" spc="-1" dirty="0" err="1">
                <a:solidFill>
                  <a:srgbClr val="000000"/>
                </a:solidFill>
                <a:latin typeface="Calibri"/>
                <a:ea typeface="Calibri"/>
              </a:rPr>
              <a:t>angajate</a:t>
            </a:r>
            <a:r>
              <a:rPr lang="en-US" sz="2000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ro-RO" sz="2000" spc="-1" dirty="0">
                <a:solidFill>
                  <a:srgbClr val="000000"/>
                </a:solidFill>
                <a:latin typeface="Calibri"/>
                <a:ea typeface="Calibri"/>
              </a:rPr>
              <a:t>î</a:t>
            </a:r>
            <a:r>
              <a:rPr lang="en-US" sz="2000" spc="-1" dirty="0">
                <a:solidFill>
                  <a:srgbClr val="000000"/>
                </a:solidFill>
                <a:latin typeface="Calibri"/>
                <a:ea typeface="Calibri"/>
              </a:rPr>
              <a:t>n </a:t>
            </a:r>
            <a:r>
              <a:rPr lang="en-US" sz="2000" spc="-1" dirty="0" err="1">
                <a:solidFill>
                  <a:srgbClr val="000000"/>
                </a:solidFill>
                <a:latin typeface="Calibri"/>
                <a:ea typeface="Calibri"/>
              </a:rPr>
              <a:t>cadrul</a:t>
            </a:r>
            <a:r>
              <a:rPr lang="en-US" sz="2000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latin typeface="Calibri"/>
                <a:ea typeface="Calibri"/>
              </a:rPr>
              <a:t>afacerii</a:t>
            </a:r>
            <a:r>
              <a:rPr lang="en-US" sz="2000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latin typeface="Calibri"/>
                <a:ea typeface="Calibri"/>
              </a:rPr>
              <a:t>nou</a:t>
            </a:r>
            <a:r>
              <a:rPr lang="en-US" sz="2000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ro-RO" sz="2000" spc="-1" dirty="0">
                <a:solidFill>
                  <a:srgbClr val="000000"/>
                </a:solidFill>
                <a:latin typeface="Calibri"/>
                <a:ea typeface="Calibri"/>
              </a:rPr>
              <a:t>î</a:t>
            </a:r>
            <a:r>
              <a:rPr lang="en-US" sz="2000" spc="-1" dirty="0" err="1">
                <a:solidFill>
                  <a:srgbClr val="000000"/>
                </a:solidFill>
                <a:latin typeface="Calibri"/>
                <a:ea typeface="Calibri"/>
              </a:rPr>
              <a:t>nfiin</a:t>
            </a:r>
            <a:r>
              <a:rPr lang="ro-RO" sz="2000" spc="-1" dirty="0">
                <a:solidFill>
                  <a:srgbClr val="000000"/>
                </a:solidFill>
                <a:latin typeface="Calibri"/>
                <a:ea typeface="Calibri"/>
              </a:rPr>
              <a:t>ț</a:t>
            </a:r>
            <a:r>
              <a:rPr lang="en-US" sz="2000" spc="-1" dirty="0">
                <a:solidFill>
                  <a:srgbClr val="000000"/>
                </a:solidFill>
                <a:latin typeface="Calibri"/>
                <a:ea typeface="Calibri"/>
              </a:rPr>
              <a:t>ate</a:t>
            </a:r>
            <a:r>
              <a:rPr lang="ro-RO" sz="2000" spc="-1" dirty="0">
                <a:solidFill>
                  <a:srgbClr val="000000"/>
                </a:solidFill>
                <a:latin typeface="Calibri"/>
                <a:ea typeface="Calibri"/>
              </a:rPr>
              <a:t>.</a:t>
            </a:r>
            <a:endParaRPr lang="en-US" sz="2000" spc="-1" dirty="0">
              <a:latin typeface="Trebuchet M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242C8F2-6D79-5C72-2D96-3425743929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9657"/>
            <a:ext cx="5767070" cy="682625"/>
          </a:xfrm>
          <a:prstGeom prst="rect">
            <a:avLst/>
          </a:prstGeom>
          <a:noFill/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82124F-09F3-29A7-61B1-281F365C3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 dirty="0"/>
              <a:t>    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1142910" y="1055700"/>
            <a:ext cx="6857190" cy="11726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b">
            <a:normAutofit/>
          </a:bodyPr>
          <a:lstStyle/>
          <a:p>
            <a:pPr>
              <a:lnSpc>
                <a:spcPct val="90000"/>
              </a:lnSpc>
            </a:pPr>
            <a:br>
              <a:rPr sz="1350"/>
            </a:br>
            <a:br>
              <a:rPr sz="1350"/>
            </a:br>
            <a:br>
              <a:rPr sz="1350"/>
            </a:br>
            <a:endParaRPr lang="en-US" sz="1350" spc="-1"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609600" y="2342333"/>
            <a:ext cx="8077200" cy="283926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rmAutofit fontScale="25000" lnSpcReduction="20000"/>
          </a:bodyPr>
          <a:lstStyle/>
          <a:p>
            <a:pPr algn="just">
              <a:lnSpc>
                <a:spcPct val="100000"/>
              </a:lnSpc>
            </a:pPr>
            <a:endParaRPr lang="en-US" sz="3300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n-US" sz="6600" b="1" spc="-1" dirty="0">
              <a:solidFill>
                <a:srgbClr val="000000"/>
              </a:solidFill>
              <a:latin typeface="Calibri"/>
              <a:ea typeface="Calibri"/>
            </a:endParaRPr>
          </a:p>
          <a:p>
            <a:pPr algn="just">
              <a:lnSpc>
                <a:spcPct val="170000"/>
              </a:lnSpc>
              <a:spcAft>
                <a:spcPts val="0"/>
              </a:spcAft>
            </a:pPr>
            <a:r>
              <a:rPr lang="en-US" sz="7200" b="1" spc="-1" dirty="0" err="1">
                <a:solidFill>
                  <a:srgbClr val="000000"/>
                </a:solidFill>
                <a:latin typeface="+mj-lt"/>
                <a:ea typeface="Calibri"/>
              </a:rPr>
              <a:t>Obiectiv</a:t>
            </a:r>
            <a:r>
              <a:rPr lang="ro-RO" sz="7200" b="1" spc="-1" dirty="0" err="1">
                <a:solidFill>
                  <a:srgbClr val="000000"/>
                </a:solidFill>
                <a:latin typeface="+mj-lt"/>
                <a:ea typeface="Calibri"/>
              </a:rPr>
              <a:t>ul</a:t>
            </a:r>
            <a:r>
              <a:rPr lang="en-US" sz="7200" b="1" spc="-1" dirty="0">
                <a:solidFill>
                  <a:srgbClr val="000000"/>
                </a:solidFill>
                <a:latin typeface="+mj-lt"/>
                <a:ea typeface="Calibri"/>
              </a:rPr>
              <a:t> </a:t>
            </a:r>
            <a:r>
              <a:rPr lang="en-US" sz="7200" b="1" spc="-1" dirty="0" err="1">
                <a:solidFill>
                  <a:srgbClr val="000000"/>
                </a:solidFill>
                <a:latin typeface="+mj-lt"/>
                <a:ea typeface="Calibri"/>
              </a:rPr>
              <a:t>proiect</a:t>
            </a:r>
            <a:r>
              <a:rPr lang="ro-RO" sz="7200" b="1" spc="-1" dirty="0">
                <a:solidFill>
                  <a:srgbClr val="000000"/>
                </a:solidFill>
                <a:latin typeface="+mj-lt"/>
                <a:ea typeface="Calibri"/>
              </a:rPr>
              <a:t>ului</a:t>
            </a:r>
            <a:r>
              <a:rPr lang="en-US" sz="7200" spc="-1" dirty="0">
                <a:solidFill>
                  <a:srgbClr val="000000"/>
                </a:solidFill>
                <a:latin typeface="+mj-lt"/>
                <a:ea typeface="Calibri"/>
              </a:rPr>
              <a:t>: </a:t>
            </a:r>
            <a:r>
              <a:rPr lang="en-GB" sz="7200" dirty="0" err="1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constă</a:t>
            </a:r>
            <a:r>
              <a:rPr lang="en-GB" sz="720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7200" dirty="0" err="1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în</a:t>
            </a:r>
            <a:r>
              <a:rPr lang="en-GB" sz="720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î</a:t>
            </a:r>
            <a:r>
              <a:rPr lang="en-US" sz="7200" dirty="0" err="1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nființarea</a:t>
            </a:r>
            <a:r>
              <a:rPr lang="en-US" sz="720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US" sz="7200" b="1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23 de </a:t>
            </a:r>
            <a:r>
              <a:rPr lang="en-US" sz="7200" b="1" dirty="0" err="1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structuri</a:t>
            </a:r>
            <a:r>
              <a:rPr lang="en-US" sz="7200" b="1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sustenabile</a:t>
            </a:r>
            <a:r>
              <a:rPr lang="en-US" sz="7200" b="1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US" sz="7200" b="1" dirty="0" err="1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economie</a:t>
            </a:r>
            <a:r>
              <a:rPr lang="en-US" sz="7200" b="1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socială</a:t>
            </a:r>
            <a:r>
              <a:rPr lang="en-US" sz="7200" b="1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în</a:t>
            </a:r>
            <a:r>
              <a:rPr lang="en-US" sz="7200" b="1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mediul</a:t>
            </a:r>
            <a:r>
              <a:rPr lang="en-US" sz="7200" b="1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urban </a:t>
            </a:r>
            <a:r>
              <a:rPr lang="en-US" sz="7200" dirty="0" err="1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în</a:t>
            </a:r>
            <a:r>
              <a:rPr lang="en-US" sz="720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vederea</a:t>
            </a:r>
            <a:r>
              <a:rPr lang="en-US" sz="720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susținerii</a:t>
            </a:r>
            <a:r>
              <a:rPr lang="en-US" sz="720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dezvoltării</a:t>
            </a:r>
            <a:r>
              <a:rPr lang="en-US" sz="720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antreprenoriatului</a:t>
            </a:r>
            <a:r>
              <a:rPr lang="en-US" sz="720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social </a:t>
            </a:r>
            <a:r>
              <a:rPr lang="en-US" sz="7200" dirty="0" err="1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și</a:t>
            </a:r>
            <a:r>
              <a:rPr lang="en-US" sz="720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asigurării</a:t>
            </a:r>
            <a:r>
              <a:rPr lang="en-US" sz="720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integrării</a:t>
            </a:r>
            <a:r>
              <a:rPr lang="en-US" sz="720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 </a:t>
            </a:r>
            <a:r>
              <a:rPr lang="en-US" sz="7200" dirty="0" err="1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piața</a:t>
            </a:r>
            <a:r>
              <a:rPr lang="en-US" sz="720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muncii</a:t>
            </a:r>
            <a:r>
              <a:rPr lang="en-US" sz="720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US" sz="7200" dirty="0" err="1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cel</a:t>
            </a:r>
            <a:r>
              <a:rPr lang="en-US" sz="720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puțin</a:t>
            </a:r>
            <a:r>
              <a:rPr lang="en-US" sz="720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136 de </a:t>
            </a:r>
            <a:r>
              <a:rPr lang="en-US" sz="7200" b="1" dirty="0" err="1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persoane</a:t>
            </a:r>
            <a:r>
              <a:rPr lang="en-US" sz="7200" b="1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din </a:t>
            </a:r>
            <a:r>
              <a:rPr lang="en-US" sz="7200" dirty="0" err="1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grupurile</a:t>
            </a:r>
            <a:r>
              <a:rPr lang="en-US" sz="720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vulnerabile</a:t>
            </a:r>
            <a:r>
              <a:rPr lang="en-US" sz="720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din </a:t>
            </a:r>
            <a:r>
              <a:rPr lang="en-US" sz="7200" dirty="0" err="1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Regiunile</a:t>
            </a:r>
            <a:r>
              <a:rPr lang="en-US" sz="720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Sud </a:t>
            </a:r>
            <a:r>
              <a:rPr lang="en-US" sz="7200" dirty="0" err="1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Muntenia</a:t>
            </a:r>
            <a:r>
              <a:rPr lang="en-US" sz="720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Vest, Sud-Vest </a:t>
            </a:r>
            <a:r>
              <a:rPr lang="en-US" sz="7200" dirty="0" err="1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Oltenia</a:t>
            </a:r>
            <a:r>
              <a:rPr lang="en-US" sz="720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și</a:t>
            </a:r>
            <a:r>
              <a:rPr lang="en-US" sz="720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Sud-Est.</a:t>
            </a:r>
            <a:endParaRPr lang="en-US" sz="8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GB" sz="7200" b="1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ro-RO" sz="7200" spc="-1" dirty="0">
              <a:solidFill>
                <a:srgbClr val="000000"/>
              </a:solidFill>
              <a:latin typeface="+mj-lt"/>
              <a:ea typeface="Calibri"/>
            </a:endParaRPr>
          </a:p>
          <a:p>
            <a:pPr algn="just">
              <a:lnSpc>
                <a:spcPct val="170000"/>
              </a:lnSpc>
            </a:pPr>
            <a:endParaRPr lang="ro-RO" sz="7200" spc="-1" dirty="0">
              <a:solidFill>
                <a:srgbClr val="000000"/>
              </a:solidFill>
              <a:latin typeface="+mj-lt"/>
              <a:ea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B51E70D-5A90-5A48-7151-57C8A8CDBD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9657"/>
            <a:ext cx="5767070" cy="682625"/>
          </a:xfrm>
          <a:prstGeom prst="rect">
            <a:avLst/>
          </a:prstGeom>
          <a:noFill/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BB8466-F885-DF73-35CC-34DC00470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      </a:t>
            </a:r>
            <a:endParaRPr lang="ro-RO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1142910" y="1055700"/>
            <a:ext cx="6857190" cy="11726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b">
            <a:normAutofit/>
          </a:bodyPr>
          <a:lstStyle/>
          <a:p>
            <a:pPr>
              <a:lnSpc>
                <a:spcPct val="90000"/>
              </a:lnSpc>
            </a:pPr>
            <a:br>
              <a:rPr sz="1350"/>
            </a:br>
            <a:br>
              <a:rPr sz="1350"/>
            </a:br>
            <a:br>
              <a:rPr sz="1350"/>
            </a:br>
            <a:endParaRPr lang="en-US" sz="1350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456705" y="1478043"/>
            <a:ext cx="8229600" cy="46941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Autofit/>
          </a:bodyPr>
          <a:lstStyle/>
          <a:p>
            <a:pPr algn="just">
              <a:lnSpc>
                <a:spcPct val="100000"/>
              </a:lnSpc>
            </a:pPr>
            <a:endParaRPr lang="en-US" b="1" spc="-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US" sz="28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Servicii</a:t>
            </a:r>
            <a:r>
              <a:rPr lang="en-US" sz="28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8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acordate</a:t>
            </a:r>
            <a:r>
              <a:rPr lang="en-US" sz="28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8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membrilor</a:t>
            </a:r>
            <a:r>
              <a:rPr lang="en-US" sz="28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800" b="1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grup</a:t>
            </a:r>
            <a:r>
              <a:rPr lang="ro-RO" sz="28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ului</a:t>
            </a:r>
            <a:r>
              <a:rPr lang="en-US" sz="28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ro-RO" sz="28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ț</a:t>
            </a:r>
            <a:r>
              <a:rPr lang="en-US" sz="28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int</a:t>
            </a:r>
            <a:r>
              <a:rPr lang="ro-RO" sz="28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28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: </a:t>
            </a:r>
          </a:p>
          <a:p>
            <a:pPr algn="just">
              <a:lnSpc>
                <a:spcPct val="100000"/>
              </a:lnSpc>
            </a:pPr>
            <a:endParaRPr lang="en-US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70000"/>
              </a:lnSpc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ro-RO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Program de </a:t>
            </a:r>
            <a:r>
              <a:rPr lang="en-US" sz="2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formare</a:t>
            </a:r>
            <a:r>
              <a:rPr lang="ro-RO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profesională</a:t>
            </a:r>
            <a:r>
              <a:rPr lang="en-U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ro-RO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î</a:t>
            </a:r>
            <a:r>
              <a:rPr lang="en-U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 </a:t>
            </a:r>
            <a:r>
              <a:rPr lang="en-US" sz="2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domeniul</a:t>
            </a:r>
            <a:r>
              <a:rPr lang="en-U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antreprenoriatului</a:t>
            </a:r>
            <a:r>
              <a:rPr lang="en-U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social </a:t>
            </a:r>
            <a:r>
              <a:rPr lang="en-US" sz="2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ce</a:t>
            </a:r>
            <a:r>
              <a:rPr lang="en-U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va</a:t>
            </a:r>
            <a:r>
              <a:rPr lang="en-U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cuprinde</a:t>
            </a:r>
            <a:r>
              <a:rPr lang="en-U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cursuri</a:t>
            </a:r>
            <a:r>
              <a:rPr lang="en-U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pentru</a:t>
            </a:r>
            <a:r>
              <a:rPr lang="en-U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ocupa</a:t>
            </a:r>
            <a:r>
              <a:rPr lang="ro-RO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ț</a:t>
            </a:r>
            <a:r>
              <a:rPr lang="en-US" sz="2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iile</a:t>
            </a:r>
            <a:r>
              <a:rPr lang="en-U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specifice</a:t>
            </a:r>
            <a:r>
              <a:rPr lang="en-U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sectorului</a:t>
            </a:r>
            <a:r>
              <a:rPr lang="en-U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economiei</a:t>
            </a:r>
            <a:r>
              <a:rPr lang="en-U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sociale</a:t>
            </a:r>
            <a:r>
              <a:rPr lang="en-GB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:</a:t>
            </a:r>
            <a:r>
              <a:rPr lang="ro-RO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GB" sz="2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Manager </a:t>
            </a:r>
            <a:r>
              <a:rPr lang="ro-RO" sz="2400" b="1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Întreprindere Socială și Antreprenor în Economia Socială</a:t>
            </a:r>
            <a:endParaRPr lang="en-US" sz="2400" b="1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70000"/>
              </a:lnSpc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ro-RO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Consiliere</a:t>
            </a:r>
            <a:r>
              <a:rPr lang="en-U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/</a:t>
            </a:r>
            <a:r>
              <a:rPr lang="en-US" sz="2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suport</a:t>
            </a:r>
            <a:r>
              <a:rPr lang="en-U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pentru</a:t>
            </a:r>
            <a:r>
              <a:rPr lang="en-U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ro-RO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î</a:t>
            </a:r>
            <a:r>
              <a:rPr lang="en-US" sz="2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ntocmirea</a:t>
            </a:r>
            <a:r>
              <a:rPr lang="en-U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planurilor</a:t>
            </a:r>
            <a:r>
              <a:rPr lang="en-U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</a:t>
            </a:r>
            <a:r>
              <a:rPr lang="en-US" sz="2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afaceri</a:t>
            </a:r>
            <a:r>
              <a:rPr lang="en-U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 c</a:t>
            </a:r>
            <a:r>
              <a:rPr lang="ro-RO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ă</a:t>
            </a:r>
            <a:r>
              <a:rPr lang="en-US" sz="2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tre</a:t>
            </a:r>
            <a:r>
              <a:rPr lang="en-U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competitorii</a:t>
            </a:r>
            <a:r>
              <a:rPr lang="en-US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interesa</a:t>
            </a:r>
            <a:r>
              <a:rPr lang="ro-RO" sz="2400" spc="-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ț</a:t>
            </a:r>
            <a:r>
              <a:rPr lang="en-US" sz="2400" spc="-1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</a:t>
            </a:r>
            <a:endParaRPr lang="en-US" sz="24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DA75898-8CF6-90B4-1FA5-D457B7365A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9657"/>
            <a:ext cx="6324600" cy="716043"/>
          </a:xfrm>
          <a:prstGeom prst="rect">
            <a:avLst/>
          </a:prstGeom>
          <a:noFill/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357BBC-2AA0-7DDE-8759-23C85BFB3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 dirty="0"/>
              <a:t>   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1142910" y="1055700"/>
            <a:ext cx="6857190" cy="11726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b">
            <a:normAutofit/>
          </a:bodyPr>
          <a:lstStyle/>
          <a:p>
            <a:pPr>
              <a:lnSpc>
                <a:spcPct val="90000"/>
              </a:lnSpc>
            </a:pPr>
            <a:br>
              <a:rPr sz="1350"/>
            </a:br>
            <a:br>
              <a:rPr sz="1350"/>
            </a:br>
            <a:br>
              <a:rPr sz="1350"/>
            </a:br>
            <a:endParaRPr lang="en-US" sz="1350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1142910" y="2282461"/>
            <a:ext cx="7391490" cy="255610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Autofit/>
          </a:bodyPr>
          <a:lstStyle/>
          <a:p>
            <a:pPr algn="just">
              <a:lnSpc>
                <a:spcPct val="100000"/>
              </a:lnSpc>
            </a:pPr>
            <a:endParaRPr lang="en-US" sz="2000" spc="-1" dirty="0"/>
          </a:p>
          <a:p>
            <a:pPr algn="just">
              <a:lnSpc>
                <a:spcPct val="100000"/>
              </a:lnSpc>
            </a:pPr>
            <a:endParaRPr lang="en-US" sz="2000" b="1" spc="-1" dirty="0">
              <a:solidFill>
                <a:srgbClr val="000000"/>
              </a:solidFill>
              <a:ea typeface="Calibri"/>
            </a:endParaRPr>
          </a:p>
          <a:p>
            <a:pPr algn="just">
              <a:lnSpc>
                <a:spcPct val="100000"/>
              </a:lnSpc>
            </a:pPr>
            <a:r>
              <a:rPr lang="en-US" sz="2000" b="1" spc="-1" dirty="0" err="1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Servicii</a:t>
            </a:r>
            <a:r>
              <a:rPr lang="en-US" sz="2000" b="1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 </a:t>
            </a:r>
            <a:r>
              <a:rPr lang="en-US" sz="2000" b="1" spc="-1" dirty="0" err="1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acordate</a:t>
            </a:r>
            <a:r>
              <a:rPr lang="en-US" sz="2000" b="1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 </a:t>
            </a:r>
            <a:r>
              <a:rPr lang="en-US" sz="2000" b="1" spc="-1" dirty="0" err="1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membrilor</a:t>
            </a:r>
            <a:r>
              <a:rPr lang="en-US" sz="2000" b="1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 </a:t>
            </a:r>
            <a:r>
              <a:rPr lang="en-US" sz="2000" b="1" spc="-1" dirty="0" err="1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grup</a:t>
            </a:r>
            <a:r>
              <a:rPr lang="ro-RO" sz="2000" b="1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ului</a:t>
            </a:r>
            <a:r>
              <a:rPr lang="en-US" sz="2000" b="1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 </a:t>
            </a:r>
            <a:r>
              <a:rPr lang="ro-RO" sz="2000" b="1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ț</a:t>
            </a:r>
            <a:r>
              <a:rPr lang="en-US" sz="2000" b="1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int</a:t>
            </a:r>
            <a:r>
              <a:rPr lang="ro-RO" sz="2000" b="1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ă</a:t>
            </a:r>
            <a:r>
              <a:rPr lang="en-US" sz="2000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: </a:t>
            </a:r>
          </a:p>
          <a:p>
            <a:pPr algn="just">
              <a:lnSpc>
                <a:spcPct val="100000"/>
              </a:lnSpc>
            </a:pPr>
            <a:endParaRPr lang="en-US" sz="2000" spc="-1" dirty="0">
              <a:solidFill>
                <a:srgbClr val="000000"/>
              </a:solidFill>
              <a:ea typeface="Calibri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70000"/>
              </a:lnSpc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ro-RO" sz="2000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Consiliere</a:t>
            </a:r>
            <a:r>
              <a:rPr lang="en-US" sz="2000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 </a:t>
            </a:r>
            <a:r>
              <a:rPr lang="ro-RO" sz="2000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î</a:t>
            </a:r>
            <a:r>
              <a:rPr lang="en-US" sz="2000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n </a:t>
            </a:r>
            <a:r>
              <a:rPr lang="en-US" sz="2000" spc="-1" dirty="0" err="1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domeniul</a:t>
            </a:r>
            <a:r>
              <a:rPr lang="en-US" sz="2000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antreprenoriatului</a:t>
            </a:r>
            <a:r>
              <a:rPr lang="en-US" sz="2000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 (management general)</a:t>
            </a:r>
            <a:endParaRPr lang="en-US" sz="2000" spc="-1" dirty="0"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70000"/>
              </a:lnSpc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ro-RO" sz="2000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Consiliere</a:t>
            </a:r>
            <a:r>
              <a:rPr lang="en-US" sz="2000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 cu </a:t>
            </a:r>
            <a:r>
              <a:rPr lang="en-US" sz="2000" spc="-1" dirty="0" err="1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privire</a:t>
            </a:r>
            <a:r>
              <a:rPr lang="en-US" sz="2000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 la </a:t>
            </a:r>
            <a:r>
              <a:rPr lang="en-US" sz="2000" spc="-1" dirty="0" err="1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identificarea</a:t>
            </a:r>
            <a:r>
              <a:rPr lang="en-US" sz="2000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 de pie</a:t>
            </a:r>
            <a:r>
              <a:rPr lang="ro-RO" sz="2000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ț</a:t>
            </a:r>
            <a:r>
              <a:rPr lang="en-US" sz="2000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e de </a:t>
            </a:r>
            <a:r>
              <a:rPr lang="en-US" sz="2000" spc="-1" dirty="0" err="1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desfacere</a:t>
            </a:r>
            <a:endParaRPr lang="en-US" sz="2000" spc="-1" dirty="0"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70000"/>
              </a:lnSpc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ro-RO" sz="2000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Consiliere</a:t>
            </a:r>
            <a:r>
              <a:rPr lang="en-US" sz="2000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 </a:t>
            </a:r>
            <a:r>
              <a:rPr lang="ro-RO" sz="2000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î</a:t>
            </a:r>
            <a:r>
              <a:rPr lang="en-US" sz="2000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n </a:t>
            </a:r>
            <a:r>
              <a:rPr lang="en-US" sz="2000" spc="-1" dirty="0" err="1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domeniul</a:t>
            </a:r>
            <a:r>
              <a:rPr lang="en-US" sz="2000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marketingului</a:t>
            </a:r>
            <a:endParaRPr lang="en-US" sz="2000" spc="-1" dirty="0">
              <a:solidFill>
                <a:srgbClr val="000000"/>
              </a:solidFill>
              <a:ea typeface="Calibri"/>
              <a:cs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C2684A7-E18C-E87D-1865-A4F9CE78FF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39657"/>
            <a:ext cx="5767070" cy="682625"/>
          </a:xfrm>
          <a:prstGeom prst="rect">
            <a:avLst/>
          </a:prstGeom>
          <a:noFill/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729998-2CC5-75E1-DE44-6D417C2C2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      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523586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1863</Words>
  <Application>Microsoft Office PowerPoint</Application>
  <PresentationFormat>On-screen Show (4:3)</PresentationFormat>
  <Paragraphs>224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Aptos</vt:lpstr>
      <vt:lpstr>Arial</vt:lpstr>
      <vt:lpstr>Calibri</vt:lpstr>
      <vt:lpstr>Times New Roman</vt:lpstr>
      <vt:lpstr>Trebuchet MS</vt:lpstr>
      <vt:lpstr>TrebuchetMS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Grafica</dc:creator>
  <cp:lastModifiedBy>Crina Motorga</cp:lastModifiedBy>
  <cp:revision>34</cp:revision>
  <dcterms:created xsi:type="dcterms:W3CDTF">2024-07-25T14:46:02Z</dcterms:created>
  <dcterms:modified xsi:type="dcterms:W3CDTF">2024-08-23T19:33:27Z</dcterms:modified>
</cp:coreProperties>
</file>